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63" r:id="rId3"/>
    <p:sldMasterId id="2147483675" r:id="rId4"/>
  </p:sldMasterIdLst>
  <p:notesMasterIdLst>
    <p:notesMasterId r:id="rId40"/>
  </p:notesMasterIdLst>
  <p:handoutMasterIdLst>
    <p:handoutMasterId r:id="rId41"/>
  </p:handoutMasterIdLst>
  <p:sldIdLst>
    <p:sldId id="918" r:id="rId5"/>
    <p:sldId id="1109" r:id="rId6"/>
    <p:sldId id="1110" r:id="rId7"/>
    <p:sldId id="1112" r:id="rId8"/>
    <p:sldId id="1113" r:id="rId9"/>
    <p:sldId id="1114" r:id="rId10"/>
    <p:sldId id="1115" r:id="rId11"/>
    <p:sldId id="1116" r:id="rId12"/>
    <p:sldId id="1111" r:id="rId13"/>
    <p:sldId id="1095" r:id="rId14"/>
    <p:sldId id="1096" r:id="rId15"/>
    <p:sldId id="1082" r:id="rId16"/>
    <p:sldId id="1083" r:id="rId17"/>
    <p:sldId id="1084" r:id="rId18"/>
    <p:sldId id="1085" r:id="rId19"/>
    <p:sldId id="1086" r:id="rId20"/>
    <p:sldId id="1087" r:id="rId21"/>
    <p:sldId id="1088" r:id="rId22"/>
    <p:sldId id="1089" r:id="rId23"/>
    <p:sldId id="1090" r:id="rId24"/>
    <p:sldId id="1091" r:id="rId25"/>
    <p:sldId id="1092" r:id="rId26"/>
    <p:sldId id="1093" r:id="rId27"/>
    <p:sldId id="1094" r:id="rId28"/>
    <p:sldId id="1097" r:id="rId29"/>
    <p:sldId id="1108" r:id="rId30"/>
    <p:sldId id="1100" r:id="rId31"/>
    <p:sldId id="1098" r:id="rId32"/>
    <p:sldId id="1101" r:id="rId33"/>
    <p:sldId id="1102" r:id="rId34"/>
    <p:sldId id="1103" r:id="rId35"/>
    <p:sldId id="1104" r:id="rId36"/>
    <p:sldId id="1105" r:id="rId37"/>
    <p:sldId id="1106" r:id="rId38"/>
    <p:sldId id="1107" r:id="rId3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44">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01"/>
    <a:srgbClr val="FEEF0C"/>
    <a:srgbClr val="919191"/>
    <a:srgbClr val="3333FF"/>
    <a:srgbClr val="B3D136"/>
    <a:srgbClr val="10017D"/>
    <a:srgbClr val="00589A"/>
    <a:srgbClr val="C5D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86159" autoAdjust="0"/>
  </p:normalViewPr>
  <p:slideViewPr>
    <p:cSldViewPr>
      <p:cViewPr varScale="1">
        <p:scale>
          <a:sx n="66" d="100"/>
          <a:sy n="66" d="100"/>
        </p:scale>
        <p:origin x="1244" y="40"/>
      </p:cViewPr>
      <p:guideLst>
        <p:guide orient="horz" pos="2044"/>
        <p:guide pos="2862"/>
      </p:guideLst>
    </p:cSldViewPr>
  </p:slideViewPr>
  <p:outlineViewPr>
    <p:cViewPr>
      <p:scale>
        <a:sx n="33" d="100"/>
        <a:sy n="33" d="100"/>
      </p:scale>
      <p:origin x="0" y="0"/>
    </p:cViewPr>
  </p:outlineViewPr>
  <p:notesTextViewPr>
    <p:cViewPr>
      <p:scale>
        <a:sx n="3" d="2"/>
        <a:sy n="3" d="2"/>
      </p:scale>
      <p:origin x="0" y="0"/>
    </p:cViewPr>
  </p:notesTextViewPr>
  <p:sorterViewPr showFormatting="0">
    <p:cViewPr>
      <p:scale>
        <a:sx n="100" d="100"/>
        <a:sy n="100" d="100"/>
      </p:scale>
      <p:origin x="0" y="1926"/>
    </p:cViewPr>
  </p:sorterViewPr>
  <p:gridSpacing cx="72003" cy="72003"/>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noProof="1">
                <a:latin typeface="Arial" panose="020B0604020202020204"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noProof="1">
                <a:latin typeface="Arial" panose="020B0604020202020204" pitchFamily="34" charset="0"/>
              </a:defRPr>
            </a:lvl1pPr>
          </a:lstStyle>
          <a:p>
            <a:pPr>
              <a:defRPr/>
            </a:pPr>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noProof="1">
                <a:latin typeface="Arial" panose="020B0604020202020204"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smtClean="0">
                <a:solidFill>
                  <a:srgbClr val="898989"/>
                </a:solidFill>
                <a:latin typeface="Arial" panose="020B0604020202020204" pitchFamily="34" charset="0"/>
              </a:defRPr>
            </a:lvl1pPr>
          </a:lstStyle>
          <a:p>
            <a:pPr>
              <a:defRPr/>
            </a:pPr>
            <a:fld id="{E257ED25-E6EF-4D70-BA89-0E3C739E3893}" type="slidenum">
              <a:rPr lang="zh-CN" altLang="en-US"/>
              <a:t>‹#›</a:t>
            </a:fld>
            <a:endParaRPr lang="zh-CN" altLang="en-US"/>
          </a:p>
        </p:txBody>
      </p:sp>
    </p:spTree>
    <p:extLst>
      <p:ext uri="{BB962C8B-B14F-4D97-AF65-F5344CB8AC3E}">
        <p14:creationId xmlns:p14="http://schemas.microsoft.com/office/powerpoint/2010/main" val="871328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 typeface="Arial" panose="020B0604020202020204" pitchFamily="34" charset="0"/>
              <a:buNone/>
              <a:defRPr sz="1200" noProof="1">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 typeface="Arial" panose="020B0604020202020204" pitchFamily="34" charset="0"/>
              <a:buNone/>
              <a:defRPr sz="1200" noProof="1">
                <a:latin typeface="+mn-lt"/>
                <a:ea typeface="+mn-ea"/>
              </a:defRPr>
            </a:lvl1pPr>
          </a:lstStyle>
          <a:p>
            <a:pPr>
              <a:defRPr/>
            </a:pPr>
            <a:endParaRPr lang="zh-CN" altLang="en-US"/>
          </a:p>
        </p:txBody>
      </p:sp>
      <p:sp>
        <p:nvSpPr>
          <p:cNvPr id="61444" name="幻灯片图像占位符 3"/>
          <p:cNvSpPr>
            <a:spLocks noGrp="1" noRot="1" noChangeAspect="1" noChangeArrowheads="1"/>
          </p:cNvSpPr>
          <p:nvPr>
            <p:ph type="sldImg" idx="4294967295"/>
          </p:nvPr>
        </p:nvSpPr>
        <p:spPr bwMode="auto">
          <a:xfrm>
            <a:off x="1143000" y="685800"/>
            <a:ext cx="4572000" cy="3429000"/>
          </a:xfrm>
          <a:prstGeom prst="rect">
            <a:avLst/>
          </a:prstGeom>
          <a:noFill/>
          <a:ln w="12700">
            <a:solidFill>
              <a:srgbClr val="000000"/>
            </a:solidFill>
            <a:round/>
          </a:ln>
        </p:spPr>
      </p:sp>
      <p:sp>
        <p:nvSpPr>
          <p:cNvPr id="2867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 typeface="Arial" panose="020B0604020202020204" pitchFamily="34" charset="0"/>
              <a:buNone/>
              <a:defRPr sz="1200" noProof="1">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smtClean="0">
                <a:latin typeface="Calibri" panose="020F0502020204030204" pitchFamily="34" charset="0"/>
              </a:defRPr>
            </a:lvl1pPr>
          </a:lstStyle>
          <a:p>
            <a:pPr>
              <a:defRPr/>
            </a:pPr>
            <a:fld id="{C5315853-55FE-4C04-BF57-D36064D2E399}" type="slidenum">
              <a:rPr lang="zh-CN" altLang="en-US"/>
              <a:t>‹#›</a:t>
            </a:fld>
            <a:endParaRPr lang="zh-CN" altLang="en-US"/>
          </a:p>
        </p:txBody>
      </p:sp>
    </p:spTree>
    <p:extLst>
      <p:ext uri="{BB962C8B-B14F-4D97-AF65-F5344CB8AC3E}">
        <p14:creationId xmlns:p14="http://schemas.microsoft.com/office/powerpoint/2010/main" val="2551593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7"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A41A1472-4B22-40A8-8F6E-B96389C472D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7"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A140E141-9EF5-41E3-A712-D1C8110F378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16647D07-5E5A-4E28-B4F9-9B78049E89A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CBCB30F6-2003-4AAF-9DAA-347C8C55E99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90FEB539-6F4B-46E5-8D27-03158658F22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F7F57883-D6DC-4395-93EE-70A5DE0F8E4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5E54789A-D94F-4782-9795-E4D1FA0B188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7"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BAD55864-23CD-4BE1-94EF-BFCA1BB8353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8"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9"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E12BF7DA-285B-4B2C-8ADB-FD9F88FA513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4"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39C6F0B0-D150-4EA1-AC86-E43ABFBADC6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3"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4"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BED7FA81-4B10-4152-9C17-B0155E34653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7"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76A9EC9E-1360-4C4E-97D2-435FE88F88C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7"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C4A6B463-4CD4-41F8-8F49-74EC98167C1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C36D704F-B953-4F1C-8DE6-343F05BA4ED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2500D8FB-C25C-4DEB-A26D-346DD2D6DCB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5282564F-B932-43CA-872C-A1A573B6DCA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28993CA0-4E5F-4252-AE22-34C6A443AA7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3B65DBC0-E201-4B2E-A513-CA4CC8A10DF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6"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7"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26857E3F-45E7-4E15-961B-F34750677C3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8"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9"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4902BCBC-A534-4D78-AA5E-11DE5443E1E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4"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5"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CDB5EFA4-C274-4EFB-A41B-21843D8CC65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3" name="页脚占位符 4"/>
          <p:cNvSpPr>
            <a:spLocks noGrp="1"/>
          </p:cNvSpPr>
          <p:nvPr>
            <p:ph type="ftr" sz="quarter" idx="11"/>
          </p:nvPr>
        </p:nvSpPr>
        <p:spPr/>
        <p:txBody>
          <a:bodyPr/>
          <a:lstStyle>
            <a:lvl1pPr eaLnBrk="0" hangingPunct="0">
              <a:lnSpc>
                <a:spcPct val="90000"/>
              </a:lnSpc>
              <a:buFont typeface="Arial" panose="020B0604020202020204" pitchFamily="34" charset="0"/>
              <a:buChar char="•"/>
              <a:defRPr/>
            </a:lvl1pPr>
          </a:lstStyle>
          <a:p>
            <a:pPr>
              <a:defRPr/>
            </a:pPr>
            <a:endParaRPr lang="zh-CN" altLang="en-US"/>
          </a:p>
        </p:txBody>
      </p:sp>
      <p:sp>
        <p:nvSpPr>
          <p:cNvPr id="4" name="灯片编号占位符 5"/>
          <p:cNvSpPr>
            <a:spLocks noGrp="1"/>
          </p:cNvSpPr>
          <p:nvPr>
            <p:ph type="sldNum" sz="quarter" idx="12"/>
          </p:nvPr>
        </p:nvSpPr>
        <p:spPr/>
        <p:txBody>
          <a:bodyPr/>
          <a:lstStyle>
            <a:lvl1pPr>
              <a:lnSpc>
                <a:spcPct val="90000"/>
              </a:lnSpc>
              <a:buFont typeface="Arial" panose="020B0604020202020204" pitchFamily="34" charset="0"/>
              <a:buChar char="•"/>
              <a:defRPr smtClean="0"/>
            </a:lvl1pPr>
          </a:lstStyle>
          <a:p>
            <a:pPr>
              <a:defRPr/>
            </a:pPr>
            <a:fld id="{BA35A577-50A8-4708-9BC5-21CA15F279C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18" Type="http://schemas.openxmlformats.org/officeDocument/2006/relationships/image" Target="../media/image9.png"/><Relationship Id="rId3" Type="http://schemas.openxmlformats.org/officeDocument/2006/relationships/slideLayout" Target="../slideLayouts/slideLayout27.xml"/><Relationship Id="rId21" Type="http://schemas.openxmlformats.org/officeDocument/2006/relationships/image" Target="../media/image12.jpeg"/><Relationship Id="rId7" Type="http://schemas.openxmlformats.org/officeDocument/2006/relationships/slideLayout" Target="../slideLayouts/slideLayout31.xml"/><Relationship Id="rId12" Type="http://schemas.openxmlformats.org/officeDocument/2006/relationships/theme" Target="../theme/theme4.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20" Type="http://schemas.openxmlformats.org/officeDocument/2006/relationships/image" Target="../media/image1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23" Type="http://schemas.openxmlformats.org/officeDocument/2006/relationships/image" Target="../media/image14.png"/><Relationship Id="rId10" Type="http://schemas.openxmlformats.org/officeDocument/2006/relationships/slideLayout" Target="../slideLayouts/slideLayout34.xml"/><Relationship Id="rId19" Type="http://schemas.openxmlformats.org/officeDocument/2006/relationships/image" Target="../media/image10.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 name="矩形 6"/>
          <p:cNvSpPr/>
          <p:nvPr/>
        </p:nvSpPr>
        <p:spPr bwMode="auto">
          <a:xfrm>
            <a:off x="-6382" y="6476688"/>
            <a:ext cx="9150384" cy="381312"/>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noProof="1">
              <a:solidFill>
                <a:srgbClr val="FFFFFF"/>
              </a:solidFill>
            </a:endParaRPr>
          </a:p>
        </p:txBody>
      </p:sp>
      <p:sp>
        <p:nvSpPr>
          <p:cNvPr id="8" name="矩形 7"/>
          <p:cNvSpPr/>
          <p:nvPr/>
        </p:nvSpPr>
        <p:spPr bwMode="auto">
          <a:xfrm>
            <a:off x="-6383" y="0"/>
            <a:ext cx="9150384" cy="794666"/>
          </a:xfrm>
          <a:prstGeom prst="rect">
            <a:avLst/>
          </a:prstGeom>
          <a:gradFill flip="none" rotWithShape="1">
            <a:gsLst>
              <a:gs pos="21000">
                <a:schemeClr val="accent1"/>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noProof="1">
              <a:solidFill>
                <a:srgbClr val="FFFFFF"/>
              </a:solidFill>
            </a:endParaRPr>
          </a:p>
        </p:txBody>
      </p:sp>
      <p:sp>
        <p:nvSpPr>
          <p:cNvPr id="10" name="椭圆 9"/>
          <p:cNvSpPr/>
          <p:nvPr/>
        </p:nvSpPr>
        <p:spPr>
          <a:xfrm>
            <a:off x="7300016" y="0"/>
            <a:ext cx="1664472" cy="794666"/>
          </a:xfrm>
          <a:prstGeom prst="ellipse">
            <a:avLst/>
          </a:prstGeom>
          <a:blipFill>
            <a:blip r:embed="rId4" cstate="prin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noProof="1">
              <a:solidFill>
                <a:srgbClr val="FFFFFF"/>
              </a:solidFill>
            </a:endParaRPr>
          </a:p>
        </p:txBody>
      </p:sp>
      <p:pic>
        <p:nvPicPr>
          <p:cNvPr id="1035" name="Picture 4"/>
          <p:cNvPicPr>
            <a:picLocks noChangeAspect="1" noChangeArrowheads="1"/>
          </p:cNvPicPr>
          <p:nvPr userDrawn="1"/>
        </p:nvPicPr>
        <p:blipFill>
          <a:blip r:embed="rId5"/>
          <a:srcRect/>
          <a:stretch>
            <a:fillRect/>
          </a:stretch>
        </p:blipFill>
        <p:spPr bwMode="auto">
          <a:xfrm>
            <a:off x="250825" y="246063"/>
            <a:ext cx="320675" cy="303212"/>
          </a:xfrm>
          <a:prstGeom prst="rect">
            <a:avLst/>
          </a:prstGeom>
          <a:noFill/>
          <a:ln w="9525">
            <a:noFill/>
            <a:miter lim="800000"/>
            <a:headEnd/>
            <a:tailEnd/>
          </a:ln>
        </p:spPr>
      </p:pic>
      <p:pic>
        <p:nvPicPr>
          <p:cNvPr id="11" name="Picture 47"/>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0" y="2224302"/>
            <a:ext cx="9150350" cy="42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noChangeArrowheads="1"/>
          </p:cNvSpPr>
          <p:nvPr>
            <p:ph type="body" idx="9"/>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FontTx/>
              <a:buNone/>
              <a:defRPr sz="1200" noProof="1">
                <a:solidFill>
                  <a:prstClr val="black">
                    <a:tint val="75000"/>
                  </a:prst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lnSpc>
                <a:spcPct val="100000"/>
              </a:lnSpc>
              <a:spcBef>
                <a:spcPts val="0"/>
              </a:spcBef>
              <a:spcAft>
                <a:spcPts val="0"/>
              </a:spcAft>
              <a:buFontTx/>
              <a:buNone/>
              <a:defRPr sz="1200" noProof="1">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smtClean="0">
                <a:solidFill>
                  <a:srgbClr val="898989"/>
                </a:solidFill>
                <a:latin typeface="Calibri" panose="020F0502020204030204" pitchFamily="34" charset="0"/>
              </a:defRPr>
            </a:lvl1pPr>
          </a:lstStyle>
          <a:p>
            <a:pPr>
              <a:defRPr/>
            </a:pPr>
            <a:fld id="{FCCACACD-8627-4CBD-83E5-B3FEE3F77A9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3075" name="文本占位符 2"/>
          <p:cNvSpPr>
            <a:spLocks noGrp="1" noChangeArrowheads="1"/>
          </p:cNvSpPr>
          <p:nvPr>
            <p:ph type="body" idx="9"/>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FontTx/>
              <a:buNone/>
              <a:defRPr sz="1200" noProof="1">
                <a:solidFill>
                  <a:prstClr val="black">
                    <a:tint val="75000"/>
                  </a:prst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lnSpc>
                <a:spcPct val="100000"/>
              </a:lnSpc>
              <a:spcBef>
                <a:spcPts val="0"/>
              </a:spcBef>
              <a:spcAft>
                <a:spcPts val="0"/>
              </a:spcAft>
              <a:buFontTx/>
              <a:buNone/>
              <a:defRPr sz="1200" noProof="1">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smtClean="0">
                <a:solidFill>
                  <a:srgbClr val="898989"/>
                </a:solidFill>
                <a:latin typeface="Calibri" panose="020F0502020204030204" pitchFamily="34" charset="0"/>
              </a:defRPr>
            </a:lvl1pPr>
          </a:lstStyle>
          <a:p>
            <a:pPr>
              <a:defRPr/>
            </a:pPr>
            <a:fld id="{E3B25B57-B8D9-4725-970D-EA494455C2F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矩形 1"/>
          <p:cNvSpPr>
            <a:spLocks noChangeArrowheads="1"/>
          </p:cNvSpPr>
          <p:nvPr/>
        </p:nvSpPr>
        <p:spPr bwMode="auto">
          <a:xfrm>
            <a:off x="122238" y="120650"/>
            <a:ext cx="1785937" cy="571500"/>
          </a:xfrm>
          <a:prstGeom prst="rect">
            <a:avLst/>
          </a:prstGeom>
          <a:solidFill>
            <a:srgbClr val="FFFFFF"/>
          </a:solidFill>
          <a:ln w="9525">
            <a:solidFill>
              <a:srgbClr val="FFFFFF"/>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z="1500" b="1" smtClean="0">
              <a:solidFill>
                <a:srgbClr val="006600"/>
              </a:solidFill>
              <a:ea typeface="楷体_GB2312" pitchFamily="49" charset="-122"/>
            </a:endParaRPr>
          </a:p>
        </p:txBody>
      </p:sp>
      <p:pic>
        <p:nvPicPr>
          <p:cNvPr id="4099" name="图片 3" descr="校徽.png"/>
          <p:cNvPicPr>
            <a:picLocks noChangeAspect="1" noChangeArrowheads="1"/>
          </p:cNvPicPr>
          <p:nvPr userDrawn="1"/>
        </p:nvPicPr>
        <p:blipFill>
          <a:blip r:embed="rId14"/>
          <a:srcRect/>
          <a:stretch>
            <a:fillRect/>
          </a:stretch>
        </p:blipFill>
        <p:spPr bwMode="auto">
          <a:xfrm>
            <a:off x="44450" y="188913"/>
            <a:ext cx="1071563" cy="1089025"/>
          </a:xfrm>
          <a:prstGeom prst="rect">
            <a:avLst/>
          </a:prstGeom>
          <a:noFill/>
          <a:ln w="9525">
            <a:noFill/>
            <a:miter lim="800000"/>
            <a:headEnd/>
            <a:tailEnd/>
          </a:ln>
        </p:spPr>
      </p:pic>
      <p:pic>
        <p:nvPicPr>
          <p:cNvPr id="4100" name="图片 4" descr="湖北工业大学.jpg"/>
          <p:cNvPicPr>
            <a:picLocks noChangeAspect="1" noChangeArrowheads="1"/>
          </p:cNvPicPr>
          <p:nvPr userDrawn="1"/>
        </p:nvPicPr>
        <p:blipFill>
          <a:blip r:embed="rId15">
            <a:clrChange>
              <a:clrFrom>
                <a:srgbClr val="FEFEFE"/>
              </a:clrFrom>
              <a:clrTo>
                <a:srgbClr val="FEFEFE">
                  <a:alpha val="0"/>
                </a:srgbClr>
              </a:clrTo>
            </a:clrChange>
          </a:blip>
          <a:srcRect/>
          <a:stretch>
            <a:fillRect/>
          </a:stretch>
        </p:blipFill>
        <p:spPr bwMode="auto">
          <a:xfrm>
            <a:off x="1285875" y="395288"/>
            <a:ext cx="2473325" cy="676275"/>
          </a:xfrm>
          <a:prstGeom prst="rect">
            <a:avLst/>
          </a:prstGeom>
          <a:noFill/>
          <a:ln w="9525">
            <a:noFill/>
            <a:miter lim="800000"/>
            <a:headEnd/>
            <a:tailEnd/>
          </a:ln>
        </p:spPr>
      </p:pic>
      <p:sp>
        <p:nvSpPr>
          <p:cNvPr id="4101" name="Rectangle 33"/>
          <p:cNvSpPr>
            <a:spLocks noChangeArrowheads="1"/>
          </p:cNvSpPr>
          <p:nvPr/>
        </p:nvSpPr>
        <p:spPr bwMode="auto">
          <a:xfrm>
            <a:off x="838200" y="685800"/>
            <a:ext cx="8305800" cy="5562600"/>
          </a:xfrm>
          <a:prstGeom prst="rect">
            <a:avLst/>
          </a:prstGeom>
          <a:gradFill rotWithShape="1">
            <a:gsLst>
              <a:gs pos="0">
                <a:srgbClr val="81CFEB">
                  <a:alpha val="18999"/>
                </a:srgbClr>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solidFill>
                <a:srgbClr val="000000"/>
              </a:solidFill>
              <a:latin typeface="Calibri" panose="020F0502020204030204" pitchFamily="34" charset="0"/>
            </a:endParaRPr>
          </a:p>
        </p:txBody>
      </p:sp>
      <p:pic>
        <p:nvPicPr>
          <p:cNvPr id="4102" name="Picture 11" descr="a_1"/>
          <p:cNvPicPr>
            <a:picLocks noChangeAspect="1" noChangeArrowheads="1"/>
          </p:cNvPicPr>
          <p:nvPr userDrawn="1"/>
        </p:nvPicPr>
        <p:blipFill>
          <a:blip r:embed="rId16"/>
          <a:srcRect l="2174"/>
          <a:stretch>
            <a:fillRect/>
          </a:stretch>
        </p:blipFill>
        <p:spPr bwMode="auto">
          <a:xfrm>
            <a:off x="685800" y="685800"/>
            <a:ext cx="8458200" cy="5192713"/>
          </a:xfrm>
          <a:prstGeom prst="rect">
            <a:avLst/>
          </a:prstGeom>
          <a:noFill/>
          <a:ln w="9525">
            <a:noFill/>
            <a:miter lim="800000"/>
            <a:headEnd/>
            <a:tailEnd/>
          </a:ln>
        </p:spPr>
      </p:pic>
      <p:sp>
        <p:nvSpPr>
          <p:cNvPr id="4103" name="Rectangle 13"/>
          <p:cNvSpPr>
            <a:spLocks noChangeArrowheads="1"/>
          </p:cNvSpPr>
          <p:nvPr/>
        </p:nvSpPr>
        <p:spPr bwMode="auto">
          <a:xfrm>
            <a:off x="0" y="0"/>
            <a:ext cx="9144000" cy="685800"/>
          </a:xfrm>
          <a:prstGeom prst="rect">
            <a:avLst/>
          </a:prstGeom>
          <a:gradFill rotWithShape="1">
            <a:gsLst>
              <a:gs pos="0">
                <a:srgbClr val="81CFE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solidFill>
                <a:srgbClr val="000000"/>
              </a:solidFill>
              <a:latin typeface="Calibri" panose="020F0502020204030204" pitchFamily="34" charset="0"/>
            </a:endParaRPr>
          </a:p>
        </p:txBody>
      </p:sp>
      <p:pic>
        <p:nvPicPr>
          <p:cNvPr id="4104" name="Picture 10"/>
          <p:cNvPicPr>
            <a:picLocks noChangeAspect="1" noChangeArrowheads="1"/>
          </p:cNvPicPr>
          <p:nvPr userDrawn="1"/>
        </p:nvPicPr>
        <p:blipFill>
          <a:blip r:embed="rId17"/>
          <a:srcRect/>
          <a:stretch>
            <a:fillRect/>
          </a:stretch>
        </p:blipFill>
        <p:spPr bwMode="auto">
          <a:xfrm>
            <a:off x="0" y="0"/>
            <a:ext cx="9144000" cy="6858000"/>
          </a:xfrm>
          <a:prstGeom prst="rect">
            <a:avLst/>
          </a:prstGeom>
          <a:noFill/>
          <a:ln w="9525">
            <a:noFill/>
            <a:miter lim="800000"/>
            <a:headEnd/>
            <a:tailEnd/>
          </a:ln>
        </p:spPr>
      </p:pic>
      <p:pic>
        <p:nvPicPr>
          <p:cNvPr id="4105" name="Picture 12" descr="a_1"/>
          <p:cNvPicPr>
            <a:picLocks noChangeAspect="1" noChangeArrowheads="1"/>
          </p:cNvPicPr>
          <p:nvPr userDrawn="1"/>
        </p:nvPicPr>
        <p:blipFill>
          <a:blip r:embed="rId16"/>
          <a:srcRect l="2174"/>
          <a:stretch>
            <a:fillRect/>
          </a:stretch>
        </p:blipFill>
        <p:spPr bwMode="auto">
          <a:xfrm>
            <a:off x="0" y="0"/>
            <a:ext cx="9144000" cy="5308600"/>
          </a:xfrm>
          <a:prstGeom prst="rect">
            <a:avLst/>
          </a:prstGeom>
          <a:noFill/>
          <a:ln w="9525">
            <a:noFill/>
            <a:miter lim="800000"/>
            <a:headEnd/>
            <a:tailEnd/>
          </a:ln>
        </p:spPr>
      </p:pic>
      <p:sp>
        <p:nvSpPr>
          <p:cNvPr id="4106" name="Line 26"/>
          <p:cNvSpPr>
            <a:spLocks noChangeShapeType="1"/>
          </p:cNvSpPr>
          <p:nvPr/>
        </p:nvSpPr>
        <p:spPr bwMode="auto">
          <a:xfrm>
            <a:off x="0" y="3740150"/>
            <a:ext cx="9144000" cy="0"/>
          </a:xfrm>
          <a:prstGeom prst="line">
            <a:avLst/>
          </a:prstGeom>
          <a:noFill/>
          <a:ln w="38100">
            <a:solidFill>
              <a:srgbClr val="FFFFFF"/>
            </a:solidFill>
            <a:roun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solidFill>
                <a:srgbClr val="000000"/>
              </a:solidFill>
            </a:endParaRPr>
          </a:p>
        </p:txBody>
      </p:sp>
      <p:sp>
        <p:nvSpPr>
          <p:cNvPr id="4107" name="Line 27"/>
          <p:cNvSpPr>
            <a:spLocks noChangeShapeType="1"/>
          </p:cNvSpPr>
          <p:nvPr/>
        </p:nvSpPr>
        <p:spPr bwMode="auto">
          <a:xfrm>
            <a:off x="0" y="3203575"/>
            <a:ext cx="9144000" cy="0"/>
          </a:xfrm>
          <a:prstGeom prst="line">
            <a:avLst/>
          </a:prstGeom>
          <a:noFill/>
          <a:ln w="38100">
            <a:solidFill>
              <a:srgbClr val="FFFFFF"/>
            </a:solidFill>
            <a:roun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solidFill>
                <a:srgbClr val="000000"/>
              </a:solidFill>
            </a:endParaRPr>
          </a:p>
        </p:txBody>
      </p:sp>
      <p:sp>
        <p:nvSpPr>
          <p:cNvPr id="4108" name="Rectangle 33"/>
          <p:cNvSpPr>
            <a:spLocks noChangeArrowheads="1"/>
          </p:cNvSpPr>
          <p:nvPr/>
        </p:nvSpPr>
        <p:spPr bwMode="auto">
          <a:xfrm>
            <a:off x="0" y="2060575"/>
            <a:ext cx="9144000" cy="1054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solidFill>
                <a:srgbClr val="000000"/>
              </a:solidFill>
              <a:latin typeface="Calibri" panose="020F0502020204030204" pitchFamily="34" charset="0"/>
            </a:endParaRPr>
          </a:p>
        </p:txBody>
      </p:sp>
      <p:sp>
        <p:nvSpPr>
          <p:cNvPr id="4109" name="Line 34"/>
          <p:cNvSpPr>
            <a:spLocks noChangeShapeType="1"/>
          </p:cNvSpPr>
          <p:nvPr/>
        </p:nvSpPr>
        <p:spPr bwMode="auto">
          <a:xfrm>
            <a:off x="0" y="3203575"/>
            <a:ext cx="9144000" cy="0"/>
          </a:xfrm>
          <a:prstGeom prst="line">
            <a:avLst/>
          </a:prstGeom>
          <a:noFill/>
          <a:ln w="38100">
            <a:solidFill>
              <a:srgbClr val="FFFFFF"/>
            </a:solidFill>
            <a:roun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solidFill>
                <a:srgbClr val="000000"/>
              </a:solidFill>
            </a:endParaRPr>
          </a:p>
        </p:txBody>
      </p:sp>
      <p:pic>
        <p:nvPicPr>
          <p:cNvPr id="4110" name="Picture 77"/>
          <p:cNvPicPr>
            <a:picLocks noChangeAspect="1" noChangeArrowheads="1"/>
          </p:cNvPicPr>
          <p:nvPr userDrawn="1"/>
        </p:nvPicPr>
        <p:blipFill>
          <a:blip r:embed="rId18"/>
          <a:srcRect/>
          <a:stretch>
            <a:fillRect/>
          </a:stretch>
        </p:blipFill>
        <p:spPr bwMode="auto">
          <a:xfrm>
            <a:off x="7842250" y="4857750"/>
            <a:ext cx="1187450" cy="900113"/>
          </a:xfrm>
          <a:prstGeom prst="rect">
            <a:avLst/>
          </a:prstGeom>
          <a:noFill/>
          <a:ln w="31750">
            <a:solidFill>
              <a:schemeClr val="bg1"/>
            </a:solidFill>
            <a:miter lim="800000"/>
            <a:headEnd/>
            <a:tailEnd/>
          </a:ln>
        </p:spPr>
      </p:pic>
      <p:pic>
        <p:nvPicPr>
          <p:cNvPr id="4111" name="Picture 79"/>
          <p:cNvPicPr>
            <a:picLocks noChangeAspect="1" noChangeArrowheads="1"/>
          </p:cNvPicPr>
          <p:nvPr userDrawn="1"/>
        </p:nvPicPr>
        <p:blipFill>
          <a:blip r:embed="rId19"/>
          <a:srcRect/>
          <a:stretch>
            <a:fillRect/>
          </a:stretch>
        </p:blipFill>
        <p:spPr bwMode="auto">
          <a:xfrm>
            <a:off x="7842250" y="3889375"/>
            <a:ext cx="1187450" cy="900113"/>
          </a:xfrm>
          <a:prstGeom prst="rect">
            <a:avLst/>
          </a:prstGeom>
          <a:noFill/>
          <a:ln w="31750">
            <a:solidFill>
              <a:schemeClr val="bg1"/>
            </a:solidFill>
            <a:miter lim="800000"/>
            <a:headEnd/>
            <a:tailEnd/>
          </a:ln>
        </p:spPr>
      </p:pic>
      <p:sp>
        <p:nvSpPr>
          <p:cNvPr id="8" name="矩形 7"/>
          <p:cNvSpPr/>
          <p:nvPr/>
        </p:nvSpPr>
        <p:spPr bwMode="auto">
          <a:xfrm>
            <a:off x="-6383" y="2109861"/>
            <a:ext cx="9150384" cy="1598738"/>
          </a:xfrm>
          <a:prstGeom prst="rect">
            <a:avLst/>
          </a:prstGeom>
          <a:gradFill flip="none" rotWithShape="1">
            <a:gsLst>
              <a:gs pos="21000">
                <a:schemeClr val="accent1"/>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noProof="1">
              <a:solidFill>
                <a:srgbClr val="FFFFFF"/>
              </a:solidFill>
            </a:endParaRPr>
          </a:p>
        </p:txBody>
      </p:sp>
      <p:pic>
        <p:nvPicPr>
          <p:cNvPr id="4116" name="Picture 3"/>
          <p:cNvPicPr>
            <a:picLocks noChangeAspect="1" noChangeArrowheads="1"/>
          </p:cNvPicPr>
          <p:nvPr userDrawn="1"/>
        </p:nvPicPr>
        <p:blipFill>
          <a:blip r:embed="rId20"/>
          <a:srcRect/>
          <a:stretch>
            <a:fillRect/>
          </a:stretch>
        </p:blipFill>
        <p:spPr bwMode="auto">
          <a:xfrm>
            <a:off x="6545263" y="4865688"/>
            <a:ext cx="1225550" cy="890587"/>
          </a:xfrm>
          <a:prstGeom prst="rect">
            <a:avLst/>
          </a:prstGeom>
          <a:noFill/>
          <a:ln w="31750">
            <a:solidFill>
              <a:schemeClr val="bg1"/>
            </a:solidFill>
            <a:miter lim="800000"/>
            <a:headEnd/>
            <a:tailEnd/>
          </a:ln>
        </p:spPr>
      </p:pic>
      <p:pic>
        <p:nvPicPr>
          <p:cNvPr id="4117" name="Picture 4"/>
          <p:cNvPicPr>
            <a:picLocks noChangeAspect="1" noChangeArrowheads="1"/>
          </p:cNvPicPr>
          <p:nvPr userDrawn="1"/>
        </p:nvPicPr>
        <p:blipFill>
          <a:blip r:embed="rId21"/>
          <a:srcRect/>
          <a:stretch>
            <a:fillRect/>
          </a:stretch>
        </p:blipFill>
        <p:spPr bwMode="auto">
          <a:xfrm>
            <a:off x="6542088" y="5840413"/>
            <a:ext cx="1227137" cy="900112"/>
          </a:xfrm>
          <a:prstGeom prst="rect">
            <a:avLst/>
          </a:prstGeom>
          <a:noFill/>
          <a:ln w="31750">
            <a:solidFill>
              <a:schemeClr val="bg1"/>
            </a:solidFill>
            <a:miter lim="800000"/>
            <a:headEnd/>
            <a:tailEnd/>
          </a:ln>
        </p:spPr>
      </p:pic>
      <p:pic>
        <p:nvPicPr>
          <p:cNvPr id="4118" name="Picture 5"/>
          <p:cNvPicPr>
            <a:picLocks noChangeAspect="1" noChangeArrowheads="1"/>
          </p:cNvPicPr>
          <p:nvPr userDrawn="1"/>
        </p:nvPicPr>
        <p:blipFill>
          <a:blip r:embed="rId22"/>
          <a:srcRect/>
          <a:stretch>
            <a:fillRect/>
          </a:stretch>
        </p:blipFill>
        <p:spPr bwMode="auto">
          <a:xfrm>
            <a:off x="7842250" y="5840413"/>
            <a:ext cx="1179513" cy="900112"/>
          </a:xfrm>
          <a:prstGeom prst="rect">
            <a:avLst/>
          </a:prstGeom>
          <a:noFill/>
          <a:ln w="31750">
            <a:solidFill>
              <a:schemeClr val="bg1"/>
            </a:solidFill>
            <a:miter lim="800000"/>
            <a:headEnd/>
            <a:tailEnd/>
          </a:ln>
        </p:spPr>
      </p:pic>
      <p:pic>
        <p:nvPicPr>
          <p:cNvPr id="4119" name="Picture 6"/>
          <p:cNvPicPr>
            <a:picLocks noChangeAspect="1" noChangeArrowheads="1"/>
          </p:cNvPicPr>
          <p:nvPr userDrawn="1"/>
        </p:nvPicPr>
        <p:blipFill>
          <a:blip r:embed="rId23"/>
          <a:srcRect/>
          <a:stretch>
            <a:fillRect/>
          </a:stretch>
        </p:blipFill>
        <p:spPr bwMode="auto">
          <a:xfrm>
            <a:off x="5249863" y="5840413"/>
            <a:ext cx="1223962" cy="900112"/>
          </a:xfrm>
          <a:prstGeom prst="rect">
            <a:avLst/>
          </a:prstGeom>
          <a:noFill/>
          <a:ln w="31750">
            <a:solidFill>
              <a:schemeClr val="bg1"/>
            </a:solid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panose="020B0604020202020204" pitchFamily="34" charset="0"/>
        </a:defRPr>
      </a:lvl2pPr>
      <a:lvl3pPr algn="ctr" rtl="0" eaLnBrk="0" fontAlgn="base" hangingPunct="0">
        <a:spcBef>
          <a:spcPct val="0"/>
        </a:spcBef>
        <a:spcAft>
          <a:spcPct val="0"/>
        </a:spcAft>
        <a:defRPr sz="3600">
          <a:solidFill>
            <a:schemeClr val="tx1"/>
          </a:solidFill>
          <a:latin typeface="Arial" panose="020B0604020202020204" pitchFamily="34" charset="0"/>
        </a:defRPr>
      </a:lvl3pPr>
      <a:lvl4pPr algn="ctr" rtl="0" eaLnBrk="0" fontAlgn="base" hangingPunct="0">
        <a:spcBef>
          <a:spcPct val="0"/>
        </a:spcBef>
        <a:spcAft>
          <a:spcPct val="0"/>
        </a:spcAft>
        <a:defRPr sz="3600">
          <a:solidFill>
            <a:schemeClr val="tx1"/>
          </a:solidFill>
          <a:latin typeface="Arial" panose="020B0604020202020204" pitchFamily="34" charset="0"/>
        </a:defRPr>
      </a:lvl4pPr>
      <a:lvl5pPr algn="ctr" rtl="0" eaLnBrk="0" fontAlgn="base" hangingPunct="0">
        <a:spcBef>
          <a:spcPct val="0"/>
        </a:spcBef>
        <a:spcAft>
          <a:spcPct val="0"/>
        </a:spcAft>
        <a:defRPr sz="3600">
          <a:solidFill>
            <a:schemeClr val="tx1"/>
          </a:solidFill>
          <a:latin typeface="Arial" panose="020B0604020202020204" pitchFamily="34" charset="0"/>
        </a:defRPr>
      </a:lvl5pPr>
      <a:lvl6pPr marL="457200" algn="ctr" rtl="0" eaLnBrk="0" fontAlgn="base" hangingPunct="0">
        <a:spcBef>
          <a:spcPct val="0"/>
        </a:spcBef>
        <a:spcAft>
          <a:spcPct val="0"/>
        </a:spcAft>
        <a:defRPr sz="3600">
          <a:solidFill>
            <a:schemeClr val="tx1"/>
          </a:solidFill>
          <a:latin typeface="Arial" panose="020B0604020202020204" pitchFamily="34" charset="0"/>
        </a:defRPr>
      </a:lvl6pPr>
      <a:lvl7pPr marL="914400" algn="ctr" rtl="0" eaLnBrk="0" fontAlgn="base" hangingPunct="0">
        <a:spcBef>
          <a:spcPct val="0"/>
        </a:spcBef>
        <a:spcAft>
          <a:spcPct val="0"/>
        </a:spcAft>
        <a:defRPr sz="3600">
          <a:solidFill>
            <a:schemeClr val="tx1"/>
          </a:solidFill>
          <a:latin typeface="Arial" panose="020B0604020202020204" pitchFamily="34" charset="0"/>
        </a:defRPr>
      </a:lvl7pPr>
      <a:lvl8pPr marL="1371600" algn="ctr" rtl="0" eaLnBrk="0" fontAlgn="base" hangingPunct="0">
        <a:spcBef>
          <a:spcPct val="0"/>
        </a:spcBef>
        <a:spcAft>
          <a:spcPct val="0"/>
        </a:spcAft>
        <a:defRPr sz="3600">
          <a:solidFill>
            <a:schemeClr val="tx1"/>
          </a:solidFill>
          <a:latin typeface="Arial" panose="020B0604020202020204" pitchFamily="34" charset="0"/>
        </a:defRPr>
      </a:lvl8pPr>
      <a:lvl9pPr marL="1828800" algn="ctr" rtl="0" eaLnBrk="0" fontAlgn="base" hangingPunct="0">
        <a:spcBef>
          <a:spcPct val="0"/>
        </a:spcBef>
        <a:spcAft>
          <a:spcPct val="0"/>
        </a:spcAft>
        <a:defRPr sz="36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hbjd2018@126.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827844" y="2492961"/>
            <a:ext cx="7812087" cy="923330"/>
          </a:xfrm>
          <a:prstGeom prst="rect">
            <a:avLst/>
          </a:prstGeom>
          <a:noFill/>
          <a:ln w="9525">
            <a:noFill/>
            <a:miter lim="800000"/>
          </a:ln>
          <a:effectLst>
            <a:outerShdw dist="17961" dir="2700000" algn="ctr" rotWithShape="0">
              <a:srgbClr val="999999"/>
            </a:outerShdw>
          </a:effectLst>
        </p:spPr>
        <p:txBody>
          <a:bodyPr wrap="square">
            <a:spAutoFit/>
          </a:bodyPr>
          <a:lstStyle/>
          <a:p>
            <a:pPr algn="ctr" eaLnBrk="0" hangingPunct="0">
              <a:lnSpc>
                <a:spcPct val="90000"/>
              </a:lnSpc>
              <a:spcBef>
                <a:spcPct val="20000"/>
              </a:spcBef>
            </a:pPr>
            <a:r>
              <a:rPr lang="zh-CN" altLang="en-US" sz="6000" b="1" dirty="0" smtClean="0">
                <a:solidFill>
                  <a:srgbClr val="FFFFFF"/>
                </a:solidFill>
                <a:ea typeface="微软雅黑" panose="020B0503020204020204" pitchFamily="34" charset="-122"/>
              </a:rPr>
              <a:t>  湖北省机电工程学会</a:t>
            </a:r>
            <a:endParaRPr lang="zh-CN" altLang="en-US" sz="6000" b="1" dirty="0">
              <a:solidFill>
                <a:srgbClr val="FFFFFF"/>
              </a:solidFill>
              <a:ea typeface="微软雅黑" panose="020B0503020204020204" pitchFamily="34" charset="-122"/>
            </a:endParaRPr>
          </a:p>
        </p:txBody>
      </p:sp>
      <p:sp>
        <p:nvSpPr>
          <p:cNvPr id="4" name="TextBox 6"/>
          <p:cNvSpPr txBox="1">
            <a:spLocks noChangeArrowheads="1"/>
          </p:cNvSpPr>
          <p:nvPr/>
        </p:nvSpPr>
        <p:spPr bwMode="auto">
          <a:xfrm>
            <a:off x="2267904" y="6021108"/>
            <a:ext cx="3522663" cy="503605"/>
          </a:xfrm>
          <a:prstGeom prst="rect">
            <a:avLst/>
          </a:prstGeom>
          <a:noFill/>
          <a:ln w="9525">
            <a:noFill/>
            <a:miter lim="800000"/>
          </a:ln>
        </p:spPr>
        <p:txBody>
          <a:bodyPr lIns="121889" tIns="60944" rIns="121889" bIns="60944">
            <a:spAutoFit/>
          </a:bodyPr>
          <a:lstStyle/>
          <a:p>
            <a:pPr marL="0" lvl="1" indent="457200" algn="ctr"/>
            <a:r>
              <a:rPr lang="en-US" altLang="zh-CN" sz="24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2019 </a:t>
            </a:r>
            <a:r>
              <a:rPr lang="zh-CN" altLang="en-US" sz="24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年 </a:t>
            </a:r>
            <a:r>
              <a:rPr lang="en-US" altLang="zh-CN" sz="24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4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月</a:t>
            </a:r>
            <a:endParaRPr lang="zh-CN" altLang="en-US"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descr="机电标志.jpg"/>
          <p:cNvPicPr/>
          <p:nvPr/>
        </p:nvPicPr>
        <p:blipFill>
          <a:blip r:embed="rId2" cstate="print"/>
          <a:stretch>
            <a:fillRect/>
          </a:stretch>
        </p:blipFill>
        <p:spPr>
          <a:xfrm>
            <a:off x="107814" y="2348955"/>
            <a:ext cx="1233751" cy="1180623"/>
          </a:xfrm>
          <a:prstGeom prst="rect">
            <a:avLst/>
          </a:prstGeom>
        </p:spPr>
      </p:pic>
    </p:spTree>
  </p:cSld>
  <p:clrMapOvr>
    <a:masterClrMapping/>
  </p:clrMapOvr>
  <p:transition spd="slow" advClick="0" advTm="8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56584" y="1395034"/>
            <a:ext cx="6048252" cy="2677656"/>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 </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熊有伦，华中科技大学教授、博士生导师，中国科学院院士。</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2005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年被评为“全国先进工作者”，</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2006</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年获何梁何利科技奖。曾任机械制造系统工程国家重点实验室学术委员会主任，现任高性能复杂制造国家重点实验室、机器人学国家重点实验室学术委员会主任，中国科学</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-E</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辑、科学通报</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编委。</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矩形 6"/>
          <p:cNvSpPr/>
          <p:nvPr/>
        </p:nvSpPr>
        <p:spPr>
          <a:xfrm>
            <a:off x="539832" y="4437042"/>
            <a:ext cx="8208342" cy="1692771"/>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长期</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致力于机械工程自动化方面的研究工作，主持包括国家自然科学基金“九五”重大项目、重点项目、</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973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课题等多项国家级重大课题，在数字制造、电子制造、机器人技术等研究领域取得突出成果，发表论文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余篇，出版专著</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本，培养博士研究生</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40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余名，获国家科技进步二等奖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三等奖、国家技术发明二等奖各</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项，省部级一等奖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55" y="1395034"/>
            <a:ext cx="2127258" cy="2682194"/>
          </a:xfrm>
          <a:prstGeom prst="rect">
            <a:avLst/>
          </a:prstGeom>
        </p:spPr>
      </p:pic>
    </p:spTree>
    <p:extLst>
      <p:ext uri="{BB962C8B-B14F-4D97-AF65-F5344CB8AC3E}">
        <p14:creationId xmlns:p14="http://schemas.microsoft.com/office/powerpoint/2010/main" val="2887164258"/>
      </p:ext>
    </p:extLst>
  </p:cSld>
  <p:clrMapOvr>
    <a:masterClrMapping/>
  </p:clrMapOvr>
  <p:transition spd="slow" advClick="0" advTm="80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56584" y="1395034"/>
            <a:ext cx="6048252" cy="2677656"/>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 </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周</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祖德，武汉理工大学教授，博士生导师，俄罗斯工程院外籍院士。现为中国机械工程学会和美国工程师学会高级会员，湖北省机械工程学会副理事长，湖北省机电一体化学会副理事长，全国高校管理研究会常务理事，武汉理工大学学报（自然科学版）主编，机械与电子杂志常务编委。</a:t>
            </a: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长期</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从事机械制造</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自动化方面的</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教学和科学研究，先后主持承担了包括国家重大基础研究项目、国家自然科学基金、国际合作项目、国防预研基金、国家重点攻关项目以及国家</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863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计划项目在内的数十项课题的研究工作，获得包括国家科技进步二等奖等在内的十多项国家和省部级奖励，并先后在国内外的学术刊物杂志及重要国际学术会议上发表论文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250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余篇，其中为</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EI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收录的文章</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40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32" y="1395034"/>
            <a:ext cx="2010230" cy="2795296"/>
          </a:xfrm>
          <a:prstGeom prst="rect">
            <a:avLst/>
          </a:prstGeom>
        </p:spPr>
      </p:pic>
    </p:spTree>
    <p:extLst>
      <p:ext uri="{BB962C8B-B14F-4D97-AF65-F5344CB8AC3E}">
        <p14:creationId xmlns:p14="http://schemas.microsoft.com/office/powerpoint/2010/main" val="3668894097"/>
      </p:ext>
    </p:extLst>
  </p:cSld>
  <p:clrMapOvr>
    <a:masterClrMapping/>
  </p:clrMapOvr>
  <p:transition spd="slow" advClick="0" advTm="8000">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1" y="1039757"/>
            <a:ext cx="6264261" cy="3416320"/>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赵</a:t>
            </a:r>
            <a:r>
              <a:rPr lang="zh-CN" altLang="en-US" sz="2400" dirty="0">
                <a:latin typeface="黑体" panose="02010609060101010101" pitchFamily="49" charset="-122"/>
                <a:ea typeface="黑体" panose="02010609060101010101" pitchFamily="49" charset="-122"/>
              </a:rPr>
              <a:t>大兴，博士</a:t>
            </a:r>
            <a:r>
              <a:rPr lang="zh-CN" altLang="en-US" sz="2400" dirty="0" smtClean="0">
                <a:latin typeface="黑体" panose="02010609060101010101" pitchFamily="49" charset="-122"/>
                <a:ea typeface="黑体" panose="02010609060101010101" pitchFamily="49" charset="-122"/>
              </a:rPr>
              <a:t>，湖北工业大学二</a:t>
            </a:r>
            <a:r>
              <a:rPr lang="zh-CN" altLang="en-US" sz="2400" dirty="0">
                <a:latin typeface="黑体" panose="02010609060101010101" pitchFamily="49" charset="-122"/>
                <a:ea typeface="黑体" panose="02010609060101010101" pitchFamily="49" charset="-122"/>
              </a:rPr>
              <a:t>级教授</a:t>
            </a:r>
            <a:r>
              <a:rPr lang="zh-CN" altLang="en-US" sz="2400" dirty="0" smtClean="0">
                <a:latin typeface="黑体" panose="02010609060101010101" pitchFamily="49" charset="-122"/>
                <a:ea typeface="黑体" panose="02010609060101010101" pitchFamily="49" charset="-122"/>
              </a:rPr>
              <a:t>，博士生</a:t>
            </a:r>
            <a:r>
              <a:rPr lang="zh-CN" altLang="en-US" sz="2400" dirty="0">
                <a:latin typeface="黑体" panose="02010609060101010101" pitchFamily="49" charset="-122"/>
                <a:ea typeface="黑体" panose="02010609060101010101" pitchFamily="49" charset="-122"/>
              </a:rPr>
              <a:t>导师，国务院特殊津贴专家</a:t>
            </a:r>
            <a:r>
              <a:rPr lang="zh-CN" altLang="en-US" sz="2400" dirty="0" smtClean="0">
                <a:latin typeface="黑体" panose="02010609060101010101" pitchFamily="49" charset="-122"/>
                <a:ea typeface="黑体" panose="02010609060101010101" pitchFamily="49" charset="-122"/>
              </a:rPr>
              <a:t>，湖北省</a:t>
            </a:r>
            <a:r>
              <a:rPr lang="zh-CN" altLang="en-US" sz="2400" dirty="0">
                <a:latin typeface="黑体" panose="02010609060101010101" pitchFamily="49" charset="-122"/>
                <a:ea typeface="黑体" panose="02010609060101010101" pitchFamily="49" charset="-122"/>
              </a:rPr>
              <a:t>教学</a:t>
            </a:r>
            <a:r>
              <a:rPr lang="zh-CN" altLang="en-US" sz="2400" dirty="0" smtClean="0">
                <a:latin typeface="黑体" panose="02010609060101010101" pitchFamily="49" charset="-122"/>
                <a:ea typeface="黑体" panose="02010609060101010101" pitchFamily="49" charset="-122"/>
              </a:rPr>
              <a:t>名师</a:t>
            </a:r>
            <a:r>
              <a:rPr lang="zh-CN" altLang="en-US" sz="2400" dirty="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湖北省</a:t>
            </a:r>
            <a:r>
              <a:rPr lang="zh-CN" altLang="en-US" sz="2400" dirty="0">
                <a:latin typeface="黑体" panose="02010609060101010101" pitchFamily="49" charset="-122"/>
                <a:ea typeface="黑体" panose="02010609060101010101" pitchFamily="49" charset="-122"/>
              </a:rPr>
              <a:t>机电工程学会会长</a:t>
            </a:r>
            <a:r>
              <a:rPr lang="zh-CN" altLang="en-US" sz="2400" dirty="0" smtClean="0">
                <a:latin typeface="黑体" panose="02010609060101010101" pitchFamily="49" charset="-122"/>
                <a:ea typeface="黑体" panose="02010609060101010101" pitchFamily="49" charset="-122"/>
              </a:rPr>
              <a:t>。湖北省</a:t>
            </a:r>
            <a:r>
              <a:rPr lang="zh-CN" altLang="en-US" sz="2400" dirty="0">
                <a:latin typeface="黑体" panose="02010609060101010101" pitchFamily="49" charset="-122"/>
                <a:ea typeface="黑体" panose="02010609060101010101" pitchFamily="49" charset="-122"/>
              </a:rPr>
              <a:t>首批试点学院院长</a:t>
            </a:r>
            <a:r>
              <a:rPr lang="zh-CN" altLang="en-US" sz="2400" dirty="0" smtClean="0">
                <a:latin typeface="黑体" panose="02010609060101010101" pitchFamily="49" charset="-122"/>
                <a:ea typeface="黑体" panose="02010609060101010101" pitchFamily="49" charset="-122"/>
              </a:rPr>
              <a:t>，湖北省</a:t>
            </a:r>
            <a:r>
              <a:rPr lang="zh-CN" altLang="en-US" sz="2400" dirty="0">
                <a:latin typeface="黑体" panose="02010609060101010101" pitchFamily="49" charset="-122"/>
                <a:ea typeface="黑体" panose="02010609060101010101" pitchFamily="49" charset="-122"/>
              </a:rPr>
              <a:t>科技厅创新群体负责人</a:t>
            </a:r>
            <a:r>
              <a:rPr lang="zh-CN" altLang="en-US" sz="2400" dirty="0" smtClean="0">
                <a:latin typeface="黑体" panose="02010609060101010101" pitchFamily="49" charset="-122"/>
                <a:ea typeface="黑体" panose="02010609060101010101" pitchFamily="49" charset="-122"/>
              </a:rPr>
              <a:t>，湖北省</a:t>
            </a:r>
            <a:r>
              <a:rPr lang="zh-CN" altLang="en-US" sz="2400" dirty="0">
                <a:latin typeface="黑体" panose="02010609060101010101" pitchFamily="49" charset="-122"/>
                <a:ea typeface="黑体" panose="02010609060101010101" pitchFamily="49" charset="-122"/>
              </a:rPr>
              <a:t>特色培育学科“机械工程”首席负责人，湖北省优势特色学科群“装备制造及检测控制”首席负责人，武汉市机器视觉工程技术中心主任，湖北省包装装备工程技术研究中心主任</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7" name="矩形 6"/>
          <p:cNvSpPr/>
          <p:nvPr/>
        </p:nvSpPr>
        <p:spPr>
          <a:xfrm>
            <a:off x="539832" y="4725120"/>
            <a:ext cx="8208342" cy="1692771"/>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从事机械工程领域检测、设计、控制的教学和科研工作，主持或参与科研项目20余项，其中主持国家自然科学基金2项，主持04重大专项</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及</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NQI</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专项</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子项目各1项，省级重点或重大科研课题6项。先后获湖北省科技进步二等奖2项，发表相关学术</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论文</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80</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余</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篇，其中被SCI、EI</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收录</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余篇，授权发明专利</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，软件著作权3项，出版专著2本。</a:t>
            </a:r>
          </a:p>
        </p:txBody>
      </p:sp>
      <p:pic>
        <p:nvPicPr>
          <p:cNvPr id="6" name="图片 5">
            <a:extLst>
              <a:ext uri="{FF2B5EF4-FFF2-40B4-BE49-F238E27FC236}">
                <a16:creationId xmlns="" xmlns:a16="http://schemas.microsoft.com/office/drawing/2014/main" id="{849C9A23-08EF-4B63-869F-3DFB470E1D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32" y="1124904"/>
            <a:ext cx="2111023" cy="3163097"/>
          </a:xfrm>
          <a:prstGeom prst="rect">
            <a:avLst/>
          </a:prstGeom>
        </p:spPr>
      </p:pic>
    </p:spTree>
    <p:extLst>
      <p:ext uri="{BB962C8B-B14F-4D97-AF65-F5344CB8AC3E}">
        <p14:creationId xmlns:p14="http://schemas.microsoft.com/office/powerpoint/2010/main" val="1141419812"/>
      </p:ext>
    </p:extLst>
  </p:cSld>
  <p:clrMapOvr>
    <a:masterClrMapping/>
  </p:clrMapOvr>
  <p:transition spd="slow" advClick="0" advTm="800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702184" y="1628925"/>
            <a:ext cx="6048252" cy="1938992"/>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陈</a:t>
            </a:r>
            <a:r>
              <a:rPr lang="zh-CN" altLang="en-US" sz="2400" dirty="0">
                <a:latin typeface="黑体" panose="02010609060101010101" pitchFamily="49" charset="-122"/>
                <a:ea typeface="黑体" panose="02010609060101010101" pitchFamily="49" charset="-122"/>
              </a:rPr>
              <a:t>学东</a:t>
            </a:r>
            <a:r>
              <a:rPr lang="zh-CN" altLang="en-US" sz="2400" dirty="0" smtClean="0">
                <a:latin typeface="黑体" panose="02010609060101010101" pitchFamily="49" charset="-122"/>
                <a:ea typeface="黑体" panose="02010609060101010101" pitchFamily="49" charset="-122"/>
              </a:rPr>
              <a:t>，留日博士，华中科技大学教授，博士生导师。</a:t>
            </a:r>
            <a:r>
              <a:rPr lang="zh-CN" altLang="en-US" sz="2400" dirty="0">
                <a:latin typeface="黑体" panose="02010609060101010101" pitchFamily="49" charset="-122"/>
                <a:ea typeface="黑体" panose="02010609060101010101" pitchFamily="49" charset="-122"/>
              </a:rPr>
              <a:t>现为教育部长江学者特聘教授，华中科技大学数字制造装备与技术国家重点实验室常务副</a:t>
            </a:r>
            <a:r>
              <a:rPr lang="zh-CN" altLang="en-US" sz="2400" dirty="0" smtClean="0">
                <a:latin typeface="黑体" panose="02010609060101010101" pitchFamily="49" charset="-122"/>
                <a:ea typeface="黑体" panose="02010609060101010101" pitchFamily="49" charset="-122"/>
              </a:rPr>
              <a:t>主任，</a:t>
            </a:r>
            <a:r>
              <a:rPr lang="zh-CN" altLang="en-US" sz="2400" dirty="0">
                <a:latin typeface="黑体" panose="02010609060101010101" pitchFamily="49" charset="-122"/>
                <a:ea typeface="黑体" panose="02010609060101010101" pitchFamily="49" charset="-122"/>
              </a:rPr>
              <a:t>入选“国家百千万人才工程”、国家有突出贡献的中青年专家。</a:t>
            </a: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主持</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国家</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973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计划课题、国家自然科学基金重点项目、国家重大科技专项课题等。在国内外学术刊物上发表论文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220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多篇，其中被</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EI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收录逾</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180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篇，完成专著</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本，申报中外发明专利过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100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其中已授权</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70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项。作为第一完成人获国家技术发明二等奖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项、国家科技进步二等奖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项、全国行业科技进步特等奖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项、省部级自然科学一等奖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项、省部级科技进步一等奖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32" y="1340913"/>
            <a:ext cx="2160090" cy="2752681"/>
          </a:xfrm>
          <a:prstGeom prst="rect">
            <a:avLst/>
          </a:prstGeom>
        </p:spPr>
      </p:pic>
    </p:spTree>
    <p:extLst>
      <p:ext uri="{BB962C8B-B14F-4D97-AF65-F5344CB8AC3E}">
        <p14:creationId xmlns:p14="http://schemas.microsoft.com/office/powerpoint/2010/main" val="4252772850"/>
      </p:ext>
    </p:extLst>
  </p:cSld>
  <p:clrMapOvr>
    <a:masterClrMapping/>
  </p:clrMapOvr>
  <p:transition spd="slow" advClick="0" advTm="800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771925" y="1678002"/>
            <a:ext cx="6048252" cy="2308324"/>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巫世晶</a:t>
            </a:r>
            <a:r>
              <a:rPr lang="zh-CN" altLang="en-US" sz="2400" dirty="0">
                <a:latin typeface="黑体" panose="02010609060101010101" pitchFamily="49" charset="-122"/>
                <a:ea typeface="黑体" panose="02010609060101010101" pitchFamily="49" charset="-122"/>
              </a:rPr>
              <a:t>，武汉大学动力与机械学院教授（二级），博士生</a:t>
            </a:r>
            <a:r>
              <a:rPr lang="zh-CN" altLang="en-US" sz="2400" dirty="0" smtClean="0">
                <a:latin typeface="黑体" panose="02010609060101010101" pitchFamily="49" charset="-122"/>
                <a:ea typeface="黑体" panose="02010609060101010101" pitchFamily="49" charset="-122"/>
              </a:rPr>
              <a:t>导师，国务院特殊津贴专家。</a:t>
            </a:r>
            <a:r>
              <a:rPr lang="zh-CN" altLang="en-US" sz="2400" dirty="0">
                <a:latin typeface="黑体" panose="02010609060101010101" pitchFamily="49" charset="-122"/>
                <a:ea typeface="黑体" panose="02010609060101010101" pitchFamily="49" charset="-122"/>
              </a:rPr>
              <a:t>现为机电传动与控制实验室主任、水射流理论与新技术（湖北省）重点实验室主任。兼任湖北省机械工程学会理事，湖北省人工智能学会理事。</a:t>
            </a: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从事智能装备、电力装备、新能源装备、高铁装备的设计制造和自动化等方面的研究工作。主持多项国家自然科学基金项目、国家工信部智能制造重大专项、国防科研项目；主持完成</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余项国家电网、南方电网、中铁建、中电建</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、中</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船、航天、发电集团等重大产学研合作</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项目。</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发表学术论文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余篇，其中</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EI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收录</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63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，获得</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省部级科技进步一等奖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次，二等奖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次</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2009</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年获宝钢优秀教师称号。</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832" y="1441181"/>
            <a:ext cx="2232093" cy="2781966"/>
          </a:xfrm>
          <a:prstGeom prst="rect">
            <a:avLst/>
          </a:prstGeom>
          <a:noFill/>
          <a:ln>
            <a:noFill/>
          </a:ln>
        </p:spPr>
      </p:pic>
    </p:spTree>
    <p:extLst>
      <p:ext uri="{BB962C8B-B14F-4D97-AF65-F5344CB8AC3E}">
        <p14:creationId xmlns:p14="http://schemas.microsoft.com/office/powerpoint/2010/main" val="3346961975"/>
      </p:ext>
    </p:extLst>
  </p:cSld>
  <p:clrMapOvr>
    <a:masterClrMapping/>
  </p:clrMapOvr>
  <p:transition spd="slow" advClick="0" advTm="8000">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214906"/>
            <a:ext cx="6048252" cy="3046988"/>
          </a:xfrm>
          <a:prstGeom prst="rect">
            <a:avLst/>
          </a:prstGeom>
          <a:ln w="28575">
            <a:no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廖庆喜</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，工学博士，华中农业大学教授，博士生</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导师，</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国务院</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政府特殊津贴专家。</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2007</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年</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入选教育部</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新世纪优秀人才、国家油菜产业技术体系耕种机械化科学家岗位，</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2015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年获全国优秀科技工作者、全国十佳优秀农机教师称号。兼任</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2017-2022</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全国农机化科技创新专家组种植机械化专家组组长、湖北省农业工程学会</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理事长。</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主要从事现代农业装备与计算机测控等领域的科研与教学工作，重点开展油菜全程机械化生产集成技术及配套装备的研究。先后主持国家自然科学基金项目（</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项）、国家油菜现代农业产业技术体系“耕种机械化”岗位、国家公益性行业科研专项课题和国家重点研发计划子课题等国家和省部级各级科研课题</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余项；获得授权国家发明专利</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获省部级奖励</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项，第一</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或通讯作者发表高水平学术研究论文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100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32" y="1206989"/>
            <a:ext cx="2016084" cy="3024126"/>
          </a:xfrm>
          <a:prstGeom prst="rect">
            <a:avLst/>
          </a:prstGeom>
        </p:spPr>
      </p:pic>
    </p:spTree>
    <p:extLst>
      <p:ext uri="{BB962C8B-B14F-4D97-AF65-F5344CB8AC3E}">
        <p14:creationId xmlns:p14="http://schemas.microsoft.com/office/powerpoint/2010/main" val="3786187423"/>
      </p:ext>
    </p:extLst>
  </p:cSld>
  <p:clrMapOvr>
    <a:masterClrMapping/>
  </p:clrMapOvr>
  <p:transition spd="slow" advClick="0" advTm="8000">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214906"/>
            <a:ext cx="6048252" cy="3046988"/>
          </a:xfrm>
          <a:prstGeom prst="rect">
            <a:avLst/>
          </a:prstGeom>
          <a:ln w="28575">
            <a:no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郭顺生，博士</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，武汉理工大学教授，博士生导师。</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2011</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年至今担任武汉理工大学机电工程学院院长，兼任湖北省数字制造重点实验室主任，数字舞台设计与服务文化部重点实验室学术委员会主任</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，湖北省</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机械工程学会常务理事，湖北省制造业信息化专家委员会委员，</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CIMS</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杂志评审专家，国家</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863</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项目、国家</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科技部国际合作项目评审专家。</a:t>
            </a:r>
          </a:p>
        </p:txBody>
      </p:sp>
      <p:sp>
        <p:nvSpPr>
          <p:cNvPr id="7" name="矩形 6"/>
          <p:cNvSpPr/>
          <p:nvPr/>
        </p:nvSpPr>
        <p:spPr>
          <a:xfrm>
            <a:off x="539832" y="4437042"/>
            <a:ext cx="8208342" cy="1692771"/>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主要从事</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智能设计与智能制造基础理论及应用、制造业信息智能决策技术与应用等方面的研究。主持国家基金面上项目</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项，省部级项目</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8</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项，在国内外公开发表论文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70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多篇，被工程索引</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SCI/EI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收录</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40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篇。主编学术专著</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本，发明专利授权</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项。开发出了自主知识版权的企业资源计划</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ERP</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系统产品，</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获得</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21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项软件著作权。</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32" y="1214906"/>
            <a:ext cx="2204071" cy="2934124"/>
          </a:xfrm>
          <a:prstGeom prst="rect">
            <a:avLst/>
          </a:prstGeom>
        </p:spPr>
      </p:pic>
    </p:spTree>
    <p:extLst>
      <p:ext uri="{BB962C8B-B14F-4D97-AF65-F5344CB8AC3E}">
        <p14:creationId xmlns:p14="http://schemas.microsoft.com/office/powerpoint/2010/main" val="47672519"/>
      </p:ext>
    </p:extLst>
  </p:cSld>
  <p:clrMapOvr>
    <a:masterClrMapping/>
  </p:clrMapOvr>
  <p:transition spd="slow" advClick="0" advTm="8000">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096780"/>
            <a:ext cx="6048252" cy="3046988"/>
          </a:xfrm>
          <a:prstGeom prst="rect">
            <a:avLst/>
          </a:prstGeom>
          <a:ln w="28575">
            <a:no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丁</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华锋</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中国地质大学</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教授</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博士生导师，德国“洪堡学者”，国家“优秀青年科学基金”获得者，霍英东教育基金获得者，楚天学者特聘教授。现为中国地质大学机械与电子信息学院院长，武汉市机械工程学会理事长，中国机械工程学会理事</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中国机械工程学会机器人分会常务理事，美国</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ASME</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（机械工程师协会）</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2015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大会分会主席。</a:t>
            </a:r>
          </a:p>
        </p:txBody>
      </p:sp>
      <p:sp>
        <p:nvSpPr>
          <p:cNvPr id="7" name="矩形 6"/>
          <p:cNvSpPr/>
          <p:nvPr/>
        </p:nvSpPr>
        <p:spPr>
          <a:xfrm>
            <a:off x="539832" y="4437042"/>
            <a:ext cx="8208342" cy="1692771"/>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主要从事</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机构数字化理论和现代机械装备及机器人设计理论与研制关键技术的研究。主持国家、省部级项目</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余项。发表</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55</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篇，获授权发明专利</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54</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项，计算机软件著作权</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18</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项，出版</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Springer</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专著一部。担任国内外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多个机械领域重要期刊审稿人，国家自然科学基金通信评审人。</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32" y="1148445"/>
            <a:ext cx="2160090" cy="2995323"/>
          </a:xfrm>
          <a:prstGeom prst="rect">
            <a:avLst/>
          </a:prstGeom>
        </p:spPr>
      </p:pic>
    </p:spTree>
    <p:extLst>
      <p:ext uri="{BB962C8B-B14F-4D97-AF65-F5344CB8AC3E}">
        <p14:creationId xmlns:p14="http://schemas.microsoft.com/office/powerpoint/2010/main" val="272187161"/>
      </p:ext>
    </p:extLst>
  </p:cSld>
  <p:clrMapOvr>
    <a:masterClrMapping/>
  </p:clrMapOvr>
  <p:transition spd="slow" advClick="0" advTm="8000">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039757"/>
            <a:ext cx="6048252" cy="3046988"/>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方子</a:t>
            </a:r>
            <a:r>
              <a:rPr lang="zh-CN" altLang="en-US" sz="2400" dirty="0">
                <a:latin typeface="黑体" panose="02010609060101010101" pitchFamily="49" charset="-122"/>
                <a:ea typeface="黑体" panose="02010609060101010101" pitchFamily="49" charset="-122"/>
              </a:rPr>
              <a:t>帆，博士</a:t>
            </a:r>
            <a:r>
              <a:rPr lang="zh-CN" altLang="en-US" sz="2400" dirty="0" smtClean="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三峡大学</a:t>
            </a:r>
            <a:r>
              <a:rPr lang="zh-CN" altLang="en-US" sz="2400" dirty="0" smtClean="0">
                <a:latin typeface="黑体" panose="02010609060101010101" pitchFamily="49" charset="-122"/>
                <a:ea typeface="黑体" panose="02010609060101010101" pitchFamily="49" charset="-122"/>
              </a:rPr>
              <a:t>三</a:t>
            </a:r>
            <a:r>
              <a:rPr lang="zh-CN" altLang="en-US" sz="2400" dirty="0">
                <a:latin typeface="黑体" panose="02010609060101010101" pitchFamily="49" charset="-122"/>
                <a:ea typeface="黑体" panose="02010609060101010101" pitchFamily="49" charset="-122"/>
              </a:rPr>
              <a:t>级教授，博士生导师。现为三峡大学机械与动力学院院长、水电机械设备设计与维护湖北省重点实验室主任、机器人与智能系统宜昌市重点实验室主任。兼任湖北省机械工程学会常务理事，湖北省机械工程学会机械设计与传动专业委员会理事，国家自然科学基金委机械学科评审专家，湖北省科技奖评审委员会评委。</a:t>
            </a:r>
          </a:p>
        </p:txBody>
      </p:sp>
      <p:sp>
        <p:nvSpPr>
          <p:cNvPr id="7" name="矩形 6"/>
          <p:cNvSpPr/>
          <p:nvPr/>
        </p:nvSpPr>
        <p:spPr>
          <a:xfrm>
            <a:off x="539832" y="4437042"/>
            <a:ext cx="8208342" cy="1692771"/>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从事多体系统动力学与控制、智能装备集成设计及理论、波浪能发电装置设计及</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理论等方面的研究工作</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。主持或参与纵横向科研项目共计</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余项，其中主持国家自然科学基金2项，国家科技支撑计划</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项目</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项，省级</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重点或重大科研</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课题</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项。获</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国防科技进步</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奖三等奖</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发表论文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篇，其中</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SCI/EI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收录</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64</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ISTP</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收录</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篇。</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descr="26_20140423100408_gJKAq.jpg"/>
          <p:cNvPicPr/>
          <p:nvPr/>
        </p:nvPicPr>
        <p:blipFill>
          <a:blip r:embed="rId2" cstate="print"/>
          <a:stretch>
            <a:fillRect/>
          </a:stretch>
        </p:blipFill>
        <p:spPr>
          <a:xfrm>
            <a:off x="539832" y="1196907"/>
            <a:ext cx="2160090" cy="2889838"/>
          </a:xfrm>
          <a:prstGeom prst="rect">
            <a:avLst/>
          </a:prstGeom>
        </p:spPr>
      </p:pic>
    </p:spTree>
    <p:extLst>
      <p:ext uri="{BB962C8B-B14F-4D97-AF65-F5344CB8AC3E}">
        <p14:creationId xmlns:p14="http://schemas.microsoft.com/office/powerpoint/2010/main" val="3500227964"/>
      </p:ext>
    </p:extLst>
  </p:cSld>
  <p:clrMapOvr>
    <a:masterClrMapping/>
  </p:clrMapOvr>
  <p:transition spd="slow" advClick="0" advTm="8000">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3095748" y="1149434"/>
            <a:ext cx="5652426" cy="3046988"/>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冯定</a:t>
            </a:r>
            <a:r>
              <a:rPr lang="zh-CN" altLang="en-US" sz="2400" dirty="0">
                <a:latin typeface="黑体" panose="02010609060101010101" pitchFamily="49" charset="-122"/>
                <a:ea typeface="黑体" panose="02010609060101010101" pitchFamily="49" charset="-122"/>
              </a:rPr>
              <a:t>，博士</a:t>
            </a:r>
            <a:r>
              <a:rPr lang="zh-CN" altLang="en-US" sz="2400" dirty="0" smtClean="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长江大学</a:t>
            </a:r>
            <a:r>
              <a:rPr lang="zh-CN" altLang="en-US" sz="2400" dirty="0" smtClean="0">
                <a:latin typeface="黑体" panose="02010609060101010101" pitchFamily="49" charset="-122"/>
                <a:ea typeface="黑体" panose="02010609060101010101" pitchFamily="49" charset="-122"/>
              </a:rPr>
              <a:t>二</a:t>
            </a:r>
            <a:r>
              <a:rPr lang="zh-CN" altLang="en-US" sz="2400" dirty="0">
                <a:latin typeface="黑体" panose="02010609060101010101" pitchFamily="49" charset="-122"/>
                <a:ea typeface="黑体" panose="02010609060101010101" pitchFamily="49" charset="-122"/>
              </a:rPr>
              <a:t>级教授，博士生导师。长江大学机械工程学院院长、湖北省油气钻完井工具工程技术研究中心主任、长江大学机械工程学科首席负责人、</a:t>
            </a:r>
            <a:r>
              <a:rPr lang="zh-CN" altLang="en-US" sz="2400" dirty="0" smtClean="0">
                <a:latin typeface="黑体" panose="02010609060101010101" pitchFamily="49" charset="-122"/>
                <a:ea typeface="黑体" panose="02010609060101010101" pitchFamily="49" charset="-122"/>
              </a:rPr>
              <a:t>加拿大卡尔加里大学客座教授。湖北省</a:t>
            </a:r>
            <a:r>
              <a:rPr lang="zh-CN" altLang="en-US" sz="2400" dirty="0">
                <a:latin typeface="黑体" panose="02010609060101010101" pitchFamily="49" charset="-122"/>
                <a:ea typeface="黑体" panose="02010609060101010101" pitchFamily="49" charset="-122"/>
              </a:rPr>
              <a:t>有突出贡献中青年专家、湖北省新世纪高层次人才工程人选、湖北省船舶与海洋工程领域专家</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从事油气装备及井下工具的设计、诊断及动态仿真的科研、教学和指导研究生工作。主持、负责的国家、部级、油田委托等各级课题</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70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余项。主持并完成了国家重大专项“高造斜率分支井钻井工具研究”和“井下流量测量及地面油砂分离装置研究”等研究工作</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。获</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国家科技进步</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一等奖</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项、省部级</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科技进步一、二、三等奖共</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项，授权发明专利</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47</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；发表</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176</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篇，其中</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46</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篇被</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EI</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收录，并出版专著</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部。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32" y="1083964"/>
            <a:ext cx="2360438" cy="3177929"/>
          </a:xfrm>
          <a:prstGeom prst="rect">
            <a:avLst/>
          </a:prstGeom>
        </p:spPr>
      </p:pic>
    </p:spTree>
    <p:extLst>
      <p:ext uri="{BB962C8B-B14F-4D97-AF65-F5344CB8AC3E}">
        <p14:creationId xmlns:p14="http://schemas.microsoft.com/office/powerpoint/2010/main" val="1788857208"/>
      </p:ext>
    </p:extLst>
  </p:cSld>
  <p:clrMapOvr>
    <a:masterClrMapping/>
  </p:clrMapOvr>
  <p:transition spd="slow" advClick="0" advTm="8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2699922" y="3140988"/>
            <a:ext cx="3811090" cy="677076"/>
          </a:xfrm>
          <a:prstGeom prst="rect">
            <a:avLst/>
          </a:prstGeom>
          <a:noFill/>
          <a:ln w="9525">
            <a:noFill/>
            <a:miter lim="800000"/>
          </a:ln>
        </p:spPr>
        <p:txBody>
          <a:bodyPr wrap="square" lIns="121889" tIns="60944" rIns="121889" bIns="60944">
            <a:spAutoFit/>
          </a:bodyPr>
          <a:lstStyle/>
          <a:p>
            <a:pPr marL="0" lvl="1" indent="457200" algn="ctr"/>
            <a:r>
              <a:rPr lang="zh-CN" altLang="en-US" sz="3600" b="1" dirty="0" smtClean="0">
                <a:solidFill>
                  <a:srgbClr val="0070C0"/>
                </a:solidFill>
                <a:latin typeface="微软雅黑" panose="020B0503020204020204" pitchFamily="34" charset="-122"/>
                <a:ea typeface="微软雅黑" panose="020B0503020204020204" pitchFamily="34" charset="-122"/>
              </a:rPr>
              <a:t>学会简介</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13" name="直接连接符 4"/>
          <p:cNvSpPr>
            <a:spLocks noChangeShapeType="1"/>
          </p:cNvSpPr>
          <p:nvPr/>
        </p:nvSpPr>
        <p:spPr bwMode="auto">
          <a:xfrm>
            <a:off x="3140749" y="3839099"/>
            <a:ext cx="3370263" cy="0"/>
          </a:xfrm>
          <a:prstGeom prst="line">
            <a:avLst/>
          </a:prstGeom>
          <a:noFill/>
          <a:ln w="19050">
            <a:solidFill>
              <a:srgbClr val="00B050"/>
            </a:solidFill>
            <a:bevel/>
          </a:ln>
        </p:spPr>
        <p:txBody>
          <a:bodyPr/>
          <a:lstStyle/>
          <a:p>
            <a:endParaRPr lang="zh-CN" altLang="en-US"/>
          </a:p>
        </p:txBody>
      </p:sp>
      <p:grpSp>
        <p:nvGrpSpPr>
          <p:cNvPr id="15" name="组合 5"/>
          <p:cNvGrpSpPr/>
          <p:nvPr/>
        </p:nvGrpSpPr>
        <p:grpSpPr bwMode="auto">
          <a:xfrm>
            <a:off x="3713163" y="2420938"/>
            <a:ext cx="312737" cy="360362"/>
            <a:chOff x="1279078" y="2493114"/>
            <a:chExt cx="1248000" cy="1439196"/>
          </a:xfrm>
        </p:grpSpPr>
        <p:grpSp>
          <p:nvGrpSpPr>
            <p:cNvPr id="16" name="组合 15"/>
            <p:cNvGrpSpPr/>
            <p:nvPr/>
          </p:nvGrpSpPr>
          <p:grpSpPr>
            <a:xfrm rot="14400000">
              <a:off x="1183480" y="2588712"/>
              <a:ext cx="1439196" cy="1248000"/>
              <a:chOff x="1511944" y="2420246"/>
              <a:chExt cx="2627152" cy="2294453"/>
            </a:xfrm>
            <a:effectLst>
              <a:outerShdw blurRad="203200" dist="38100" dir="3780000" sx="103000" sy="103000" algn="t" rotWithShape="0">
                <a:prstClr val="black">
                  <a:alpha val="25000"/>
                </a:prstClr>
              </a:outerShdw>
            </a:effectLst>
          </p:grpSpPr>
          <p:sp>
            <p:nvSpPr>
              <p:cNvPr id="1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lIns="91419" tIns="45709" rIns="91419" bIns="45709"/>
              <a:lstStyle/>
              <a:p>
                <a:pPr fontAlgn="auto">
                  <a:spcBef>
                    <a:spcPts val="0"/>
                  </a:spcBef>
                  <a:spcAft>
                    <a:spcPts val="0"/>
                  </a:spcAft>
                  <a:buFont typeface="Arial" panose="020B0604020202020204" pitchFamily="34" charset="0"/>
                  <a:buNone/>
                  <a:defRPr/>
                </a:pPr>
                <a:endParaRPr lang="zh-CN" altLang="en-US" kern="0" noProof="1">
                  <a:solidFill>
                    <a:prstClr val="black"/>
                  </a:solidFill>
                  <a:latin typeface="Calibri" panose="020F0502020204030204"/>
                </a:endParaRPr>
              </a:p>
            </p:txBody>
          </p:sp>
          <p:sp>
            <p:nvSpPr>
              <p:cNvPr id="1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lIns="91419" tIns="45709" rIns="91419" bIns="45709"/>
              <a:lstStyle/>
              <a:p>
                <a:pPr fontAlgn="auto">
                  <a:spcBef>
                    <a:spcPts val="0"/>
                  </a:spcBef>
                  <a:spcAft>
                    <a:spcPts val="0"/>
                  </a:spcAft>
                  <a:buFont typeface="Arial" panose="020B0604020202020204" pitchFamily="34" charset="0"/>
                  <a:buNone/>
                  <a:defRPr/>
                </a:pPr>
                <a:endParaRPr lang="zh-CN" altLang="en-US" kern="0" noProof="1">
                  <a:solidFill>
                    <a:prstClr val="black"/>
                  </a:solidFill>
                  <a:latin typeface="Calibri" panose="020F0502020204030204"/>
                </a:endParaRPr>
              </a:p>
            </p:txBody>
          </p:sp>
        </p:grpSp>
        <p:sp>
          <p:nvSpPr>
            <p:cNvPr id="17" name="Freeform 5"/>
            <p:cNvSpPr/>
            <p:nvPr/>
          </p:nvSpPr>
          <p:spPr bwMode="auto">
            <a:xfrm>
              <a:off x="1367930" y="2725406"/>
              <a:ext cx="1080573" cy="9746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50"/>
            </a:solidFill>
            <a:ln w="9525" cap="flat">
              <a:noFill/>
              <a:prstDash val="solid"/>
              <a:miter lim="800000"/>
            </a:ln>
            <a:effectLst>
              <a:innerShdw blurRad="63500" dist="50800" dir="13500000">
                <a:prstClr val="black">
                  <a:alpha val="50000"/>
                </a:prstClr>
              </a:innerShdw>
            </a:effectLst>
          </p:spPr>
          <p:txBody>
            <a:bodyPr lIns="91419" tIns="45709" rIns="91419" bIns="45709"/>
            <a:lstStyle/>
            <a:p>
              <a:pPr fontAlgn="auto">
                <a:spcBef>
                  <a:spcPts val="0"/>
                </a:spcBef>
                <a:spcAft>
                  <a:spcPts val="0"/>
                </a:spcAft>
                <a:buFont typeface="Arial" panose="020B0604020202020204" pitchFamily="34" charset="0"/>
                <a:buNone/>
                <a:defRPr/>
              </a:pPr>
              <a:endParaRPr lang="zh-CN" altLang="en-US" kern="0" noProof="1">
                <a:solidFill>
                  <a:prstClr val="black"/>
                </a:solidFill>
                <a:latin typeface="Calibri" panose="020F0502020204030204"/>
                <a:ea typeface="微软雅黑" panose="020B0503020204020204" pitchFamily="34" charset="-122"/>
              </a:endParaRPr>
            </a:p>
          </p:txBody>
        </p:sp>
      </p:grpSp>
      <p:sp>
        <p:nvSpPr>
          <p:cNvPr id="20" name="TextBox 12"/>
          <p:cNvSpPr txBox="1">
            <a:spLocks noChangeArrowheads="1"/>
          </p:cNvSpPr>
          <p:nvPr/>
        </p:nvSpPr>
        <p:spPr bwMode="auto">
          <a:xfrm>
            <a:off x="4072850" y="2438122"/>
            <a:ext cx="1506060" cy="369332"/>
          </a:xfrm>
          <a:prstGeom prst="rect">
            <a:avLst/>
          </a:prstGeom>
          <a:noFill/>
          <a:ln w="9525">
            <a:noFill/>
            <a:miter lim="800000"/>
          </a:ln>
        </p:spPr>
        <p:txBody>
          <a:bodyPr wrap="square" lIns="0" tIns="0" rIns="0" bIns="0">
            <a:spAutoFit/>
          </a:bodyPr>
          <a:lstStyle/>
          <a:p>
            <a:pPr algn="ctr"/>
            <a:r>
              <a:rPr lang="en-US" altLang="zh-CN" sz="2400" b="1" dirty="0">
                <a:solidFill>
                  <a:srgbClr val="000000"/>
                </a:solidFill>
                <a:latin typeface="微软雅黑" panose="020B0503020204020204" pitchFamily="34" charset="-122"/>
                <a:ea typeface="微软雅黑" panose="020B0503020204020204" pitchFamily="34" charset="-122"/>
              </a:rPr>
              <a:t>PART </a:t>
            </a:r>
            <a:r>
              <a:rPr lang="en-US" altLang="zh-CN" sz="2400" b="1" dirty="0" smtClean="0">
                <a:solidFill>
                  <a:srgbClr val="000000"/>
                </a:solidFill>
                <a:latin typeface="微软雅黑" panose="020B0503020204020204" pitchFamily="34" charset="-122"/>
                <a:ea typeface="微软雅黑" panose="020B0503020204020204" pitchFamily="34" charset="-122"/>
              </a:rPr>
              <a:t>01</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55627234"/>
      </p:ext>
    </p:extLst>
  </p:cSld>
  <p:clrMapOvr>
    <a:masterClrMapping/>
  </p:clrMapOvr>
  <p:transition spd="slow" advClick="0" advTm="8000">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388572"/>
            <a:ext cx="6048252" cy="2677656"/>
          </a:xfrm>
          <a:prstGeom prst="rect">
            <a:avLst/>
          </a:prstGeom>
          <a:ln w="28575">
            <a:no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陈绪兵，博士，武汉</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工程大学</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教授，博士生</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导师。现为武汉工程大学机电工程学院院长、湖北省科协第九届委员会委员、湖北省人工智能学会常务理事、中国机械工程学会高级会员、中国机械工程学会机器人分会委员、</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IEEE</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机器人与自动化学会会员，武汉市黄鹤英才计划入选者。</a:t>
            </a: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长期</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致力于智能制造相关领域的研究工作，主持国家自然科学基金、国家科技重大专项、广东省科技厅产学研重大专项、湖北省自然科学基金</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等科研</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项目课题，作为核心成员参与了国家</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973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计划、</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863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计划、国家自然科学基金重点项目以及美国国家自然科学</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基金等</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多个科研项目的研究。发表论文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余篇，获省科技进步二等奖、三等奖各</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省级教学成果二等奖</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项，荣获</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2018</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年度“全国石油和化工优秀科技工作者”</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称号。</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03" y="1192907"/>
            <a:ext cx="2159619" cy="2873321"/>
          </a:xfrm>
          <a:prstGeom prst="rect">
            <a:avLst/>
          </a:prstGeom>
        </p:spPr>
      </p:pic>
    </p:spTree>
    <p:extLst>
      <p:ext uri="{BB962C8B-B14F-4D97-AF65-F5344CB8AC3E}">
        <p14:creationId xmlns:p14="http://schemas.microsoft.com/office/powerpoint/2010/main" val="3378570242"/>
      </p:ext>
    </p:extLst>
  </p:cSld>
  <p:clrMapOvr>
    <a:masterClrMapping/>
  </p:clrMapOvr>
  <p:transition spd="slow" advClick="0" advTm="8000">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138059"/>
            <a:ext cx="6048252" cy="3046988"/>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盛</a:t>
            </a:r>
            <a:r>
              <a:rPr lang="zh-CN" altLang="en-US" sz="2400" dirty="0">
                <a:latin typeface="黑体" panose="02010609060101010101" pitchFamily="49" charset="-122"/>
                <a:ea typeface="黑体" panose="02010609060101010101" pitchFamily="49" charset="-122"/>
              </a:rPr>
              <a:t>步云，博士，教授，博士生导师。现为中国机械工程学会高级会员，中国机械工程学会成组技术分会常务理事，中国机械工程学会设计分会理事，湖北省和武汉市标准化专家委员会成员和标准化协会会员，</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计算机集成制造系统</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理事会理事。科技部、工信部、湖北省政府等多部门科技项目评审专家</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7" name="矩形 6"/>
          <p:cNvSpPr/>
          <p:nvPr/>
        </p:nvSpPr>
        <p:spPr>
          <a:xfrm>
            <a:off x="539832" y="4437042"/>
            <a:ext cx="8208342" cy="1692771"/>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从事网络数字制造、制造</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自动化等方面的教学</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和科研</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工作。国家 </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“十三五”重点研究计划项目项目负责人、湖北省重大科技攻关等几十项项目的研究，获科技奖励</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项，在</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International Journal Advanced Manufacturing Technology</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、计算机集成制造系统等国内外重要刊物发表学术论文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100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余篇，其中</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SCI/EI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检索</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余篇，出版</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学术著作和教材</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部。</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32" y="1132404"/>
            <a:ext cx="2160090" cy="3024126"/>
          </a:xfrm>
          <a:prstGeom prst="rect">
            <a:avLst/>
          </a:prstGeom>
        </p:spPr>
      </p:pic>
    </p:spTree>
    <p:extLst>
      <p:ext uri="{BB962C8B-B14F-4D97-AF65-F5344CB8AC3E}">
        <p14:creationId xmlns:p14="http://schemas.microsoft.com/office/powerpoint/2010/main" val="394753358"/>
      </p:ext>
    </p:extLst>
  </p:cSld>
  <p:clrMapOvr>
    <a:masterClrMapping/>
  </p:clrMapOvr>
  <p:transition spd="slow" advClick="0" advTm="8000">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556922"/>
            <a:ext cx="6048252" cy="2308324"/>
          </a:xfrm>
          <a:prstGeom prst="rect">
            <a:avLst/>
          </a:prstGeom>
          <a:ln w="28575">
            <a:no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汪</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丽华，硕士，副教授。现任湖北工程职业学院党委委员、副院长，曾远赴澳大利亚、德国、瑞士、台湾学习职业教育办学经验。兼任湖北省职教学会德专委常务理事、湖北省职学会学术委员会委员，</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2016</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年当选黄石市政协委员、下陆区人大常委会委员。</a:t>
            </a:r>
          </a:p>
        </p:txBody>
      </p:sp>
      <p:sp>
        <p:nvSpPr>
          <p:cNvPr id="7" name="矩形 6"/>
          <p:cNvSpPr/>
          <p:nvPr/>
        </p:nvSpPr>
        <p:spPr>
          <a:xfrm>
            <a:off x="539832" y="4437042"/>
            <a:ext cx="8208342" cy="1384995"/>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主要从事职业教育</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工作</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先后主持多项省级重点课题研究，出版个人</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专著</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部</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，发表论文多篇，获批软件著作权</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项、专利</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项。先后获得“黄石优秀青年”、“黄石青年五四奖章”、“黄石市优秀共产党员”、“黄石市优秀教育工作者”等多项荣誉。</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67" y="1211878"/>
            <a:ext cx="2141994" cy="2816344"/>
          </a:xfrm>
          <a:prstGeom prst="rect">
            <a:avLst/>
          </a:prstGeom>
        </p:spPr>
      </p:pic>
    </p:spTree>
    <p:extLst>
      <p:ext uri="{BB962C8B-B14F-4D97-AF65-F5344CB8AC3E}">
        <p14:creationId xmlns:p14="http://schemas.microsoft.com/office/powerpoint/2010/main" val="577553164"/>
      </p:ext>
    </p:extLst>
  </p:cSld>
  <p:clrMapOvr>
    <a:masterClrMapping/>
  </p:clrMapOvr>
  <p:transition spd="slow" advClick="0" advTm="8000">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27919" y="1628925"/>
            <a:ext cx="6048252" cy="1938992"/>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张</a:t>
            </a:r>
            <a:r>
              <a:rPr lang="zh-CN" altLang="en-US" sz="2400" dirty="0">
                <a:latin typeface="黑体" panose="02010609060101010101" pitchFamily="49" charset="-122"/>
                <a:ea typeface="黑体" panose="02010609060101010101" pitchFamily="49" charset="-122"/>
              </a:rPr>
              <a:t>群，硕士，研究员级高级工程师。现任东风设计研究院有限公司董事</a:t>
            </a:r>
            <a:r>
              <a:rPr lang="zh-CN" altLang="en-US" sz="2400" dirty="0" smtClean="0">
                <a:latin typeface="黑体" panose="02010609060101010101" pitchFamily="49" charset="-122"/>
                <a:ea typeface="黑体" panose="02010609060101010101" pitchFamily="49" charset="-122"/>
              </a:rPr>
              <a:t>、总经理</a:t>
            </a:r>
            <a:r>
              <a:rPr lang="zh-CN" altLang="en-US" sz="2400" dirty="0">
                <a:latin typeface="黑体" panose="02010609060101010101" pitchFamily="49" charset="-122"/>
                <a:ea typeface="黑体" panose="02010609060101010101" pitchFamily="49" charset="-122"/>
              </a:rPr>
              <a:t>；兼任中国机械工业勘察设计协会常务理事、武汉市勘察设计协会副理事长、东风土木建设工程学会理事长等职。</a:t>
            </a: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先后</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主持设计的典型项目众多</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，主持</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的“节能减排大型轿车涂装线的自主设计与建设”科研课题</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2014</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年获得东风公司科学技术进步一等奖，中国汽车工业科学技术二等奖。同时在本项科研开发实践中获得发明专利</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项，实用新型专利</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17</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项，软件著作权</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项。其近期主持开发的</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新型柔性车身总拼系统开发</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项目荣获</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2017</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年度东风汽车公司科学技术进步一等奖。</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32" y="1268910"/>
            <a:ext cx="1944081" cy="2916121"/>
          </a:xfrm>
          <a:prstGeom prst="rect">
            <a:avLst/>
          </a:prstGeom>
        </p:spPr>
      </p:pic>
    </p:spTree>
    <p:extLst>
      <p:ext uri="{BB962C8B-B14F-4D97-AF65-F5344CB8AC3E}">
        <p14:creationId xmlns:p14="http://schemas.microsoft.com/office/powerpoint/2010/main" val="607094377"/>
      </p:ext>
    </p:extLst>
  </p:cSld>
  <p:clrMapOvr>
    <a:masterClrMapping/>
  </p:clrMapOvr>
  <p:transition spd="slow" advClick="0" advTm="8000">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902545"/>
            <a:ext cx="6048252" cy="1569660"/>
          </a:xfrm>
          <a:prstGeom prst="rect">
            <a:avLst/>
          </a:prstGeom>
          <a:ln w="28575">
            <a:noFill/>
          </a:ln>
        </p:spPr>
        <p:txBody>
          <a:bodyPr wrap="square">
            <a:spAutoFit/>
          </a:bodyPr>
          <a:lstStyle/>
          <a:p>
            <a:r>
              <a:rPr lang="zh-CN" altLang="en-US" sz="2400" dirty="0" smtClean="0">
                <a:latin typeface="黑体" panose="02010609060101010101" pitchFamily="49" charset="-122"/>
                <a:ea typeface="黑体" panose="02010609060101010101" pitchFamily="49" charset="-122"/>
              </a:rPr>
              <a:t>    熊</a:t>
            </a:r>
            <a:r>
              <a:rPr lang="zh-CN" altLang="en-US" sz="2400" dirty="0">
                <a:latin typeface="黑体" panose="02010609060101010101" pitchFamily="49" charset="-122"/>
                <a:ea typeface="黑体" panose="02010609060101010101" pitchFamily="49" charset="-122"/>
              </a:rPr>
              <a:t>清平</a:t>
            </a:r>
            <a:r>
              <a:rPr lang="zh-CN" altLang="en-US" sz="2400" dirty="0" smtClean="0">
                <a:latin typeface="黑体" panose="02010609060101010101" pitchFamily="49" charset="-122"/>
                <a:ea typeface="黑体" panose="02010609060101010101" pitchFamily="49" charset="-122"/>
              </a:rPr>
              <a:t>，硕士，教授</a:t>
            </a:r>
            <a:r>
              <a:rPr lang="zh-CN" altLang="en-US" sz="2400" dirty="0">
                <a:latin typeface="黑体" panose="02010609060101010101" pitchFamily="49" charset="-122"/>
                <a:ea typeface="黑体" panose="02010609060101010101" pitchFamily="49" charset="-122"/>
              </a:rPr>
              <a:t>。现任武汉华中数控股份有限公司副总裁，国家数控系统工程技术研究中心副总工，四川东方电机设备控制公司董事等职</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主要从事数控</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系统和工业机器人的开发与研究、</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推广应用。</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先后主持和</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参与高档</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数控机床及基础制造装备国家科技重大专项、国家自然科学基金、国家“七五”、“八五”、“九五”、“十五”、“十一五”、“十二五”及国家“</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863</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重大项目，并将研究成果产业化，“华中数控”为国内数控系统知名品牌。获得国家科技进步</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二等奖</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，省部级</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一等奖</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二等奖</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三等奖</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，发表学术</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论文</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40</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篇</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32" y="1484919"/>
            <a:ext cx="2129950" cy="2592108"/>
          </a:xfrm>
          <a:prstGeom prst="rect">
            <a:avLst/>
          </a:prstGeom>
        </p:spPr>
      </p:pic>
    </p:spTree>
    <p:extLst>
      <p:ext uri="{BB962C8B-B14F-4D97-AF65-F5344CB8AC3E}">
        <p14:creationId xmlns:p14="http://schemas.microsoft.com/office/powerpoint/2010/main" val="3946788001"/>
      </p:ext>
    </p:extLst>
  </p:cSld>
  <p:clrMapOvr>
    <a:masterClrMapping/>
  </p:clrMapOvr>
  <p:transition spd="slow" advClick="0" advTm="8000">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699922" y="1988940"/>
            <a:ext cx="6048252" cy="1569660"/>
          </a:xfrm>
          <a:prstGeom prst="rect">
            <a:avLst/>
          </a:prstGeom>
          <a:ln w="28575">
            <a:no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钱</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应平，工学博士</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湖北工业大学</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教授</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。现为湖北工业大学机械工程学院副院长，湖北省机械工程学会教育工作委员会副</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秘书长，日本东京农工大学</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访问学者</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矩形 6"/>
          <p:cNvSpPr/>
          <p:nvPr/>
        </p:nvSpPr>
        <p:spPr>
          <a:xfrm>
            <a:off x="539832" y="4437042"/>
            <a:ext cx="8208342" cy="200054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主要从事机械工程方面的教学、科研工作，主持完成湖北省科技支撑计划项目、湖北省自然基金项目、湖北省教育厅</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项目等共计</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20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余项，作为主要人员参与完成国家</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863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计划项目；发表科研论文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60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余篇，其中</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SCI/EI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收录</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余篇。授权及受理发明专利</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余项，出版专著</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部。曾获湖北省科技进步三等奖，湖北工业大学青年授课竞赛一等奖，湖北省首届青年教师授课竞赛优秀奖。</a:t>
            </a:r>
          </a:p>
        </p:txBody>
      </p:sp>
      <p:pic>
        <p:nvPicPr>
          <p:cNvPr id="6" name="图片 5" descr="DSCF3930"/>
          <p:cNvPicPr/>
          <p:nvPr/>
        </p:nvPicPr>
        <p:blipFill>
          <a:blip r:embed="rId2" cstate="print"/>
          <a:srcRect/>
          <a:stretch>
            <a:fillRect/>
          </a:stretch>
        </p:blipFill>
        <p:spPr bwMode="auto">
          <a:xfrm>
            <a:off x="539833" y="1340913"/>
            <a:ext cx="2016084" cy="2660510"/>
          </a:xfrm>
          <a:prstGeom prst="rect">
            <a:avLst/>
          </a:prstGeom>
          <a:noFill/>
          <a:ln w="9525">
            <a:noFill/>
            <a:miter lim="800000"/>
            <a:headEnd/>
            <a:tailEnd/>
          </a:ln>
        </p:spPr>
      </p:pic>
    </p:spTree>
    <p:extLst>
      <p:ext uri="{BB962C8B-B14F-4D97-AF65-F5344CB8AC3E}">
        <p14:creationId xmlns:p14="http://schemas.microsoft.com/office/powerpoint/2010/main" val="263513816"/>
      </p:ext>
    </p:extLst>
  </p:cSld>
  <p:clrMapOvr>
    <a:masterClrMapping/>
  </p:clrMapOvr>
  <p:transition spd="slow" advClick="0" advTm="8000">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0957"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个人简介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2820905" y="1556922"/>
            <a:ext cx="5927269" cy="1938992"/>
          </a:xfrm>
          <a:prstGeom prst="rect">
            <a:avLst/>
          </a:prstGeom>
          <a:ln w="28575">
            <a:no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聂磊，博士，湖北工业大学教授，副</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院长</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2007</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年于华中科技大学获工学</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博士学位；</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2009</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年至</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2010</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年，同时</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被华中科技大学和</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韩国科学技术院聘为博士后；美国佐治亚理工学院</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访问学者</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32" y="1268910"/>
            <a:ext cx="2281073" cy="2756296"/>
          </a:xfrm>
          <a:prstGeom prst="rect">
            <a:avLst/>
          </a:prstGeom>
        </p:spPr>
      </p:pic>
      <p:sp>
        <p:nvSpPr>
          <p:cNvPr id="9" name="矩形 8"/>
          <p:cNvSpPr/>
          <p:nvPr/>
        </p:nvSpPr>
        <p:spPr>
          <a:xfrm>
            <a:off x="539832" y="4437042"/>
            <a:ext cx="8208342" cy="1077218"/>
          </a:xfrm>
          <a:prstGeom prst="rect">
            <a:avLst/>
          </a:prstGeom>
          <a:ln w="28575">
            <a:solidFill>
              <a:srgbClr val="B3D136"/>
            </a:solidFill>
          </a:ln>
        </p:spPr>
        <p:txBody>
          <a:bodyPr wrap="square">
            <a:spAutoFit/>
          </a:bodyPr>
          <a:lstStyle/>
          <a:p>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主要研究</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方向为基于</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MEMS</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和光电精密测量的传感检测新原理、新方法。主持完成国家自然科学基金、国家行业公益项目、湖北省自然科学基金等</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余项，发表</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SCI/EI</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检索、中文核心等学术论文</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30</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余篇</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53360339"/>
      </p:ext>
    </p:extLst>
  </p:cSld>
  <p:clrMapOvr>
    <a:masterClrMapping/>
  </p:clrMapOvr>
  <p:transition spd="slow" advClick="0" advTm="8000">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1619877" y="2276952"/>
            <a:ext cx="5966879" cy="2010032"/>
          </a:xfrm>
          <a:prstGeom prst="rect">
            <a:avLst/>
          </a:prstGeom>
          <a:extLst/>
        </p:spPr>
        <p:txBody>
          <a:bodyPr rtlCol="0">
            <a:no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fontAlgn="auto" hangingPunct="1">
              <a:lnSpc>
                <a:spcPct val="150000"/>
              </a:lnSpc>
              <a:spcAft>
                <a:spcPts val="0"/>
              </a:spcAft>
              <a:buFontTx/>
              <a:defRPr/>
            </a:pPr>
            <a:r>
              <a:rPr lang="zh-CN" altLang="en-US" sz="4000" b="1" kern="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来自全国各地其他单位的贺信</a:t>
            </a:r>
            <a:endParaRPr lang="zh-CN" altLang="en-US" sz="4000" b="1" kern="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4329" t="11504" r="4329" b="11109"/>
          <a:stretch/>
        </p:blipFill>
        <p:spPr>
          <a:xfrm>
            <a:off x="-5178" y="13722"/>
            <a:ext cx="9149178" cy="6844278"/>
          </a:xfrm>
          <a:prstGeom prst="rect">
            <a:avLst/>
          </a:prstGeom>
        </p:spPr>
      </p:pic>
      <p:sp>
        <p:nvSpPr>
          <p:cNvPr id="4" name="标题 1"/>
          <p:cNvSpPr txBox="1">
            <a:spLocks/>
          </p:cNvSpPr>
          <p:nvPr/>
        </p:nvSpPr>
        <p:spPr>
          <a:xfrm>
            <a:off x="1585969" y="3187191"/>
            <a:ext cx="5966879" cy="2010032"/>
          </a:xfrm>
          <a:prstGeom prst="rect">
            <a:avLst/>
          </a:prstGeom>
          <a:extLst/>
        </p:spPr>
        <p:txBody>
          <a:bodyPr rtlCol="0">
            <a:no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fontAlgn="auto" hangingPunct="1">
              <a:lnSpc>
                <a:spcPct val="150000"/>
              </a:lnSpc>
              <a:spcAft>
                <a:spcPts val="0"/>
              </a:spcAft>
              <a:buFontTx/>
              <a:defRPr/>
            </a:pPr>
            <a:r>
              <a:rPr lang="zh-CN" altLang="en-US" sz="4000" b="1" kern="0" dirty="0" smtClean="0">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来自全国各地其他单位的</a:t>
            </a:r>
            <a:endParaRPr lang="zh-CN" altLang="en-US" sz="4000" b="1" kern="0" dirty="0">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11" name="标题 1"/>
          <p:cNvSpPr txBox="1">
            <a:spLocks/>
          </p:cNvSpPr>
          <p:nvPr/>
        </p:nvSpPr>
        <p:spPr>
          <a:xfrm>
            <a:off x="3904430" y="4877359"/>
            <a:ext cx="1329959" cy="639728"/>
          </a:xfrm>
          <a:prstGeom prst="rect">
            <a:avLst/>
          </a:prstGeom>
          <a:solidFill>
            <a:srgbClr val="FEED01"/>
          </a:solidFill>
          <a:extLst/>
        </p:spPr>
        <p:txBody>
          <a:bodyPr rtlCol="0">
            <a:no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fontAlgn="auto" hangingPunct="1">
              <a:spcAft>
                <a:spcPts val="0"/>
              </a:spcAft>
              <a:buFontTx/>
              <a:defRPr/>
            </a:pPr>
            <a:r>
              <a:rPr lang="zh-CN" altLang="en-US" sz="4000" b="1" kern="0" dirty="0" smtClean="0">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贺信</a:t>
            </a:r>
            <a:endParaRPr lang="zh-CN" altLang="en-US" sz="4000" b="1" kern="0" dirty="0">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705773764"/>
      </p:ext>
    </p:extLst>
  </p:cSld>
  <p:clrMapOvr>
    <a:masterClrMapping/>
  </p:clrMapOvr>
  <p:transition spd="slow" advClick="0" advTm="8000">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281" y="332871"/>
            <a:ext cx="4692818" cy="5544231"/>
          </a:xfrm>
          <a:prstGeom prst="rect">
            <a:avLst/>
          </a:prstGeom>
        </p:spPr>
      </p:pic>
    </p:spTree>
    <p:extLst>
      <p:ext uri="{BB962C8B-B14F-4D97-AF65-F5344CB8AC3E}">
        <p14:creationId xmlns:p14="http://schemas.microsoft.com/office/powerpoint/2010/main" val="3264110251"/>
      </p:ext>
    </p:extLst>
  </p:cSld>
  <p:clrMapOvr>
    <a:masterClrMapping/>
  </p:clrMapOvr>
  <p:transition spd="slow" advClick="0" advTm="8000">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8854" y="332871"/>
            <a:ext cx="4680195" cy="5544231"/>
          </a:xfrm>
          <a:prstGeom prst="rect">
            <a:avLst/>
          </a:prstGeom>
        </p:spPr>
      </p:pic>
    </p:spTree>
    <p:extLst>
      <p:ext uri="{BB962C8B-B14F-4D97-AF65-F5344CB8AC3E}">
        <p14:creationId xmlns:p14="http://schemas.microsoft.com/office/powerpoint/2010/main" val="3156374961"/>
      </p:ext>
    </p:extLst>
  </p:cSld>
  <p:clrMapOvr>
    <a:masterClrMapping/>
  </p:clrMapOvr>
  <p:transition spd="slow" advClick="0" advTm="8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7369" cy="523220"/>
          </a:xfrm>
          <a:prstGeom prst="rect">
            <a:avLst/>
          </a:prstGeom>
          <a:noFill/>
          <a:ln w="9525">
            <a:noFill/>
            <a:miter lim="800000"/>
          </a:ln>
        </p:spPr>
        <p:txBody>
          <a:bodyPr wrap="none">
            <a:spAutoFit/>
          </a:bodyPr>
          <a:lstStyle/>
          <a:p>
            <a:r>
              <a:rPr lang="zh-CN" altLang="en-US" sz="2800" b="1" dirty="0">
                <a:solidFill>
                  <a:schemeClr val="bg1"/>
                </a:solidFill>
                <a:latin typeface="黑体" panose="02010609060101010101" pitchFamily="49" charset="-122"/>
                <a:ea typeface="黑体" panose="02010609060101010101" pitchFamily="49" charset="-122"/>
              </a:rPr>
              <a:t>学会</a:t>
            </a:r>
            <a:r>
              <a:rPr lang="zh-CN" altLang="en-US" sz="2800" b="1" dirty="0" smtClean="0">
                <a:solidFill>
                  <a:schemeClr val="bg1"/>
                </a:solidFill>
                <a:latin typeface="黑体" panose="02010609060101010101" pitchFamily="49" charset="-122"/>
                <a:ea typeface="黑体" panose="02010609060101010101" pitchFamily="49" charset="-122"/>
              </a:rPr>
              <a:t>简介</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45878" y="968806"/>
            <a:ext cx="8990308" cy="1884170"/>
          </a:xfrm>
          <a:prstGeom prst="rect">
            <a:avLst/>
          </a:prstGeom>
          <a:ln w="28575">
            <a:noFill/>
          </a:ln>
        </p:spPr>
        <p:txBody>
          <a:bodyPr wrap="square">
            <a:spAutoFit/>
          </a:bodyPr>
          <a:lstStyle/>
          <a:p>
            <a:pPr>
              <a:lnSpc>
                <a:spcPts val="3600"/>
              </a:lnSpc>
            </a:pPr>
            <a:r>
              <a:rPr lang="zh-CN" altLang="en-US" sz="2800" dirty="0" smtClean="0">
                <a:latin typeface="黑体" panose="02010609060101010101" pitchFamily="49" charset="-122"/>
                <a:ea typeface="黑体" panose="02010609060101010101" pitchFamily="49" charset="-122"/>
              </a:rPr>
              <a:t>    </a:t>
            </a:r>
            <a:r>
              <a:rPr lang="zh-CN" altLang="en-US" sz="2800" dirty="0" smtClean="0">
                <a:solidFill>
                  <a:srgbClr val="FF0000"/>
                </a:solidFill>
                <a:latin typeface="黑体" panose="02010609060101010101" pitchFamily="49" charset="-122"/>
                <a:ea typeface="黑体" panose="02010609060101010101" pitchFamily="49" charset="-122"/>
              </a:rPr>
              <a:t>湖北省</a:t>
            </a:r>
            <a:r>
              <a:rPr lang="zh-CN" altLang="en-US" sz="2800" dirty="0">
                <a:solidFill>
                  <a:srgbClr val="FF0000"/>
                </a:solidFill>
                <a:latin typeface="黑体" panose="02010609060101010101" pitchFamily="49" charset="-122"/>
                <a:ea typeface="黑体" panose="02010609060101010101" pitchFamily="49" charset="-122"/>
              </a:rPr>
              <a:t>机电工程</a:t>
            </a:r>
            <a:r>
              <a:rPr lang="zh-CN" altLang="en-US" sz="2800" dirty="0" smtClean="0">
                <a:solidFill>
                  <a:srgbClr val="FF0000"/>
                </a:solidFill>
                <a:latin typeface="黑体" panose="02010609060101010101" pitchFamily="49" charset="-122"/>
                <a:ea typeface="黑体" panose="02010609060101010101" pitchFamily="49" charset="-122"/>
              </a:rPr>
              <a:t>学会</a:t>
            </a:r>
            <a:r>
              <a:rPr lang="zh-CN" altLang="en-US" sz="2800" dirty="0" smtClean="0">
                <a:latin typeface="黑体" panose="02010609060101010101" pitchFamily="49" charset="-122"/>
                <a:ea typeface="黑体" panose="02010609060101010101" pitchFamily="49" charset="-122"/>
              </a:rPr>
              <a:t>由</a:t>
            </a:r>
            <a:r>
              <a:rPr lang="zh-CN" altLang="en-US" sz="2800" dirty="0">
                <a:latin typeface="黑体" panose="02010609060101010101" pitchFamily="49" charset="-122"/>
                <a:ea typeface="黑体" panose="02010609060101010101" pitchFamily="49" charset="-122"/>
              </a:rPr>
              <a:t>湖北省内机电领域从事技术、管理、教育等的科技人员等组成，会员自愿加入、自愿组成的全省性、学术性、非营利性的社会团体。学会是经湖北省民政厅依法批准注册的</a:t>
            </a:r>
            <a:r>
              <a:rPr lang="zh-CN" altLang="en-US" sz="2800" dirty="0" smtClean="0">
                <a:solidFill>
                  <a:srgbClr val="FF0000"/>
                </a:solidFill>
                <a:latin typeface="黑体" panose="02010609060101010101" pitchFamily="49" charset="-122"/>
                <a:ea typeface="黑体" panose="02010609060101010101" pitchFamily="49" charset="-122"/>
              </a:rPr>
              <a:t>省级一级学会</a:t>
            </a:r>
            <a:r>
              <a:rPr lang="zh-CN" altLang="en-US" sz="2800" dirty="0" smtClean="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01" y="3082732"/>
            <a:ext cx="4533133" cy="3204723"/>
          </a:xfrm>
          <a:prstGeom prst="rect">
            <a:avLst/>
          </a:prstGeom>
        </p:spPr>
      </p:pic>
      <p:sp>
        <p:nvSpPr>
          <p:cNvPr id="8" name="矩形 7"/>
          <p:cNvSpPr/>
          <p:nvPr/>
        </p:nvSpPr>
        <p:spPr>
          <a:xfrm>
            <a:off x="4616427" y="3176989"/>
            <a:ext cx="4451658" cy="3016210"/>
          </a:xfrm>
          <a:prstGeom prst="rect">
            <a:avLst/>
          </a:prstGeom>
          <a:solidFill>
            <a:schemeClr val="bg2"/>
          </a:solidFill>
          <a:ln w="28575">
            <a:solidFill>
              <a:srgbClr val="FF0000"/>
            </a:solidFill>
          </a:ln>
          <a:effectLst>
            <a:glow rad="139700">
              <a:schemeClr val="accent4">
                <a:satMod val="175000"/>
                <a:alpha val="40000"/>
              </a:schemeClr>
            </a:glow>
            <a:innerShdw blurRad="114300">
              <a:prstClr val="black"/>
            </a:innerShdw>
          </a:effectLst>
        </p:spPr>
        <p:txBody>
          <a:bodyPr wrap="square">
            <a:spAutoFit/>
          </a:bodyPr>
          <a:lstStyle/>
          <a:p>
            <a:pPr>
              <a:lnSpc>
                <a:spcPts val="3800"/>
              </a:lnSpc>
            </a:pPr>
            <a:r>
              <a:rPr lang="zh-CN" altLang="en-US"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主管</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单位：</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湖北省科学技术</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协会      </a:t>
            </a:r>
            <a:endPar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ts val="3800"/>
              </a:lnSpc>
            </a:pPr>
            <a:r>
              <a:rPr lang="zh-CN" altLang="en-US"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挂靠</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单位：</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湖北工业大学</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a:p>
            <a:pPr>
              <a:lnSpc>
                <a:spcPts val="3800"/>
              </a:lnSpc>
            </a:pPr>
            <a:r>
              <a:rPr lang="zh-CN" altLang="en-US"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中文</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名称：</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湖北省机电工程</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学会</a:t>
            </a:r>
            <a:endPar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ts val="3800"/>
              </a:lnSpc>
            </a:pPr>
            <a:r>
              <a:rPr lang="zh-CN" altLang="en-US"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英文名称：</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Hubei </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Mechanical </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and </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Electrical Engineering Society</a:t>
            </a:r>
          </a:p>
          <a:p>
            <a:pPr>
              <a:lnSpc>
                <a:spcPts val="3800"/>
              </a:lnSpc>
            </a:pPr>
            <a:r>
              <a:rPr lang="zh-CN" altLang="en-US"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英文</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缩写：</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HMEES</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55066892"/>
      </p:ext>
    </p:extLst>
  </p:cSld>
  <p:clrMapOvr>
    <a:masterClrMapping/>
  </p:clrMapOvr>
  <p:transition spd="slow" advClick="0" advTm="8000">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379" y="332871"/>
            <a:ext cx="4617717" cy="5544231"/>
          </a:xfrm>
          <a:prstGeom prst="rect">
            <a:avLst/>
          </a:prstGeom>
        </p:spPr>
      </p:pic>
    </p:spTree>
    <p:extLst>
      <p:ext uri="{BB962C8B-B14F-4D97-AF65-F5344CB8AC3E}">
        <p14:creationId xmlns:p14="http://schemas.microsoft.com/office/powerpoint/2010/main" val="802507102"/>
      </p:ext>
    </p:extLst>
  </p:cSld>
  <p:clrMapOvr>
    <a:masterClrMapping/>
  </p:clrMapOvr>
  <p:transition spd="slow" advClick="0" advTm="8000">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1823"/>
          <a:stretch/>
        </p:blipFill>
        <p:spPr>
          <a:xfrm>
            <a:off x="2195901" y="332871"/>
            <a:ext cx="4699245" cy="5544231"/>
          </a:xfrm>
          <a:prstGeom prst="rect">
            <a:avLst/>
          </a:prstGeom>
        </p:spPr>
      </p:pic>
    </p:spTree>
    <p:extLst>
      <p:ext uri="{BB962C8B-B14F-4D97-AF65-F5344CB8AC3E}">
        <p14:creationId xmlns:p14="http://schemas.microsoft.com/office/powerpoint/2010/main" val="1130408104"/>
      </p:ext>
    </p:extLst>
  </p:cSld>
  <p:clrMapOvr>
    <a:masterClrMapping/>
  </p:clrMapOvr>
  <p:transition spd="slow" advClick="0" advTm="8000">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050" b="-1"/>
          <a:stretch/>
        </p:blipFill>
        <p:spPr>
          <a:xfrm>
            <a:off x="2258379" y="356119"/>
            <a:ext cx="4627242" cy="5520984"/>
          </a:xfrm>
          <a:prstGeom prst="rect">
            <a:avLst/>
          </a:prstGeom>
        </p:spPr>
      </p:pic>
    </p:spTree>
    <p:extLst>
      <p:ext uri="{BB962C8B-B14F-4D97-AF65-F5344CB8AC3E}">
        <p14:creationId xmlns:p14="http://schemas.microsoft.com/office/powerpoint/2010/main" val="1021583030"/>
      </p:ext>
    </p:extLst>
  </p:cSld>
  <p:clrMapOvr>
    <a:masterClrMapping/>
  </p:clrMapOvr>
  <p:transition spd="slow" advClick="0" advTm="8000">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379" y="332870"/>
            <a:ext cx="4617717" cy="5544231"/>
          </a:xfrm>
          <a:prstGeom prst="rect">
            <a:avLst/>
          </a:prstGeom>
        </p:spPr>
      </p:pic>
    </p:spTree>
    <p:extLst>
      <p:ext uri="{BB962C8B-B14F-4D97-AF65-F5344CB8AC3E}">
        <p14:creationId xmlns:p14="http://schemas.microsoft.com/office/powerpoint/2010/main" val="1746535943"/>
      </p:ext>
    </p:extLst>
  </p:cSld>
  <p:clrMapOvr>
    <a:masterClrMapping/>
  </p:clrMapOvr>
  <p:transition spd="slow" advClick="0" advTm="8000">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904" y="332871"/>
            <a:ext cx="4617717" cy="5616234"/>
          </a:xfrm>
          <a:prstGeom prst="rect">
            <a:avLst/>
          </a:prstGeom>
        </p:spPr>
      </p:pic>
    </p:spTree>
    <p:extLst>
      <p:ext uri="{BB962C8B-B14F-4D97-AF65-F5344CB8AC3E}">
        <p14:creationId xmlns:p14="http://schemas.microsoft.com/office/powerpoint/2010/main" val="1248827341"/>
      </p:ext>
    </p:extLst>
  </p:cSld>
  <p:clrMapOvr>
    <a:masterClrMapping/>
  </p:clrMapOvr>
  <p:transition spd="slow" advClick="0" advTm="8000">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379" y="323347"/>
            <a:ext cx="4617717" cy="5616234"/>
          </a:xfrm>
          <a:prstGeom prst="rect">
            <a:avLst/>
          </a:prstGeom>
        </p:spPr>
      </p:pic>
    </p:spTree>
    <p:extLst>
      <p:ext uri="{BB962C8B-B14F-4D97-AF65-F5344CB8AC3E}">
        <p14:creationId xmlns:p14="http://schemas.microsoft.com/office/powerpoint/2010/main" val="2557087087"/>
      </p:ext>
    </p:extLst>
  </p:cSld>
  <p:clrMapOvr>
    <a:masterClrMapping/>
  </p:clrMapOvr>
  <p:transition spd="slow" advClick="0" advTm="8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p:cNvSpPr txBox="1">
            <a:spLocks noChangeArrowheads="1"/>
          </p:cNvSpPr>
          <p:nvPr/>
        </p:nvSpPr>
        <p:spPr bwMode="auto">
          <a:xfrm>
            <a:off x="683838" y="116862"/>
            <a:ext cx="1627369"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学科融合</a:t>
            </a:r>
            <a:endParaRPr lang="zh-CN" altLang="en-US" sz="2800" b="1" dirty="0">
              <a:solidFill>
                <a:schemeClr val="bg1"/>
              </a:solidFill>
              <a:latin typeface="黑体" panose="02010609060101010101" pitchFamily="49" charset="-122"/>
              <a:ea typeface="黑体" panose="02010609060101010101" pitchFamily="49" charset="-122"/>
            </a:endParaRPr>
          </a:p>
        </p:txBody>
      </p:sp>
      <p:pic>
        <p:nvPicPr>
          <p:cNvPr id="8" name="Picture 2" descr="111111">
            <a:extLst>
              <a:ext uri="{FF2B5EF4-FFF2-40B4-BE49-F238E27FC236}">
                <a16:creationId xmlns:a16="http://schemas.microsoft.com/office/drawing/2014/main" xmlns="" id="{C6612621-51D8-4016-8704-724FEB64A2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841" y="1218173"/>
            <a:ext cx="7632318" cy="523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xmlns="" id="{B1021421-B2B8-4ED1-84F4-537C01D9804B}"/>
              </a:ext>
            </a:extLst>
          </p:cNvPr>
          <p:cNvSpPr txBox="1"/>
          <p:nvPr/>
        </p:nvSpPr>
        <p:spPr>
          <a:xfrm>
            <a:off x="3995976" y="816910"/>
            <a:ext cx="2040477" cy="379997"/>
          </a:xfrm>
          <a:prstGeom prst="rect">
            <a:avLst/>
          </a:prstGeom>
          <a:noFill/>
        </p:spPr>
        <p:txBody>
          <a:bodyPr wrap="square" rtlCol="0">
            <a:spAutoFit/>
          </a:bodyPr>
          <a:lstStyle/>
          <a:p>
            <a:r>
              <a:rPr lang="zh-CN" altLang="en-US" dirty="0"/>
              <a:t>机械行业</a:t>
            </a:r>
          </a:p>
        </p:txBody>
      </p:sp>
    </p:spTree>
    <p:extLst>
      <p:ext uri="{BB962C8B-B14F-4D97-AF65-F5344CB8AC3E}">
        <p14:creationId xmlns:p14="http://schemas.microsoft.com/office/powerpoint/2010/main" val="3511608860"/>
      </p:ext>
    </p:extLst>
  </p:cSld>
  <p:clrMapOvr>
    <a:masterClrMapping/>
  </p:clrMapOvr>
  <p:transition spd="slow" advClick="0" advTm="8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7369"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会员组成</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323823" y="906215"/>
            <a:ext cx="8525019" cy="2400657"/>
          </a:xfrm>
          <a:prstGeom prst="rect">
            <a:avLst/>
          </a:prstGeom>
          <a:ln w="28575">
            <a:noFill/>
          </a:ln>
        </p:spPr>
        <p:txBody>
          <a:bodyPr wrap="square">
            <a:spAutoFit/>
          </a:bodyPr>
          <a:lstStyle/>
          <a:p>
            <a:pPr>
              <a:lnSpc>
                <a:spcPts val="3600"/>
              </a:lnSpc>
            </a:pP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        学会</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现有会员</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500</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余人，其中主要负责人（会长</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副会长</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秘书长）共</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14</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人，常务理事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33</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人，理事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96</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人</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ts val="3600"/>
              </a:lnSpc>
            </a:pP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学会</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秘书处设在湖北工业大学机电楼</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，为日常办事机构，现设</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个部门即：综合部、科技信息部、校企合作部、财务部及党支部。</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69" y="3306872"/>
            <a:ext cx="7776324" cy="3110353"/>
          </a:xfrm>
          <a:prstGeom prst="rect">
            <a:avLst/>
          </a:prstGeom>
        </p:spPr>
      </p:pic>
    </p:spTree>
    <p:extLst>
      <p:ext uri="{BB962C8B-B14F-4D97-AF65-F5344CB8AC3E}">
        <p14:creationId xmlns:p14="http://schemas.microsoft.com/office/powerpoint/2010/main" val="2498250776"/>
      </p:ext>
    </p:extLst>
  </p:cSld>
  <p:clrMapOvr>
    <a:masterClrMapping/>
  </p:clrMapOvr>
  <p:transition spd="slow" advClick="0" advTm="800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2709396"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理事会</a:t>
            </a:r>
            <a:r>
              <a:rPr lang="zh-CN" altLang="en-US" sz="2800" b="1" dirty="0">
                <a:solidFill>
                  <a:schemeClr val="bg1"/>
                </a:solidFill>
                <a:latin typeface="黑体" panose="02010609060101010101" pitchFamily="49" charset="-122"/>
                <a:ea typeface="黑体" panose="02010609060101010101" pitchFamily="49" charset="-122"/>
              </a:rPr>
              <a:t>主要成员</a:t>
            </a:r>
          </a:p>
        </p:txBody>
      </p:sp>
      <p:sp>
        <p:nvSpPr>
          <p:cNvPr id="6" name="矩形 5"/>
          <p:cNvSpPr/>
          <p:nvPr/>
        </p:nvSpPr>
        <p:spPr>
          <a:xfrm>
            <a:off x="395826" y="836892"/>
            <a:ext cx="8343207" cy="3046988"/>
          </a:xfrm>
          <a:prstGeom prst="rect">
            <a:avLst/>
          </a:prstGeom>
          <a:ln w="28575">
            <a:noFill/>
          </a:ln>
        </p:spPr>
        <p:txBody>
          <a:bodyPr wrap="square">
            <a:spAutoFit/>
          </a:bodyPr>
          <a:lstStyle/>
          <a:p>
            <a:r>
              <a:rPr lang="zh-CN" altLang="en-US" sz="2400" b="1" dirty="0">
                <a:solidFill>
                  <a:srgbClr val="FF0000"/>
                </a:solidFill>
                <a:latin typeface="黑体" panose="02010609060101010101" pitchFamily="49" charset="-122"/>
                <a:ea typeface="黑体" panose="02010609060101010101" pitchFamily="49" charset="-122"/>
              </a:rPr>
              <a:t>名誉</a:t>
            </a:r>
            <a:r>
              <a:rPr lang="zh-CN" altLang="en-US" sz="2400" b="1" dirty="0" smtClean="0">
                <a:solidFill>
                  <a:srgbClr val="FF0000"/>
                </a:solidFill>
                <a:latin typeface="黑体" panose="02010609060101010101" pitchFamily="49" charset="-122"/>
                <a:ea typeface="黑体" panose="02010609060101010101" pitchFamily="49" charset="-122"/>
              </a:rPr>
              <a:t>会长：</a:t>
            </a:r>
            <a:r>
              <a:rPr lang="zh-CN" altLang="en-US" sz="2400" dirty="0" smtClean="0">
                <a:latin typeface="黑体" panose="02010609060101010101" pitchFamily="49" charset="-122"/>
                <a:ea typeface="黑体" panose="02010609060101010101" pitchFamily="49" charset="-122"/>
              </a:rPr>
              <a:t>熊</a:t>
            </a:r>
            <a:r>
              <a:rPr lang="zh-CN" altLang="en-US" sz="2400" dirty="0">
                <a:latin typeface="黑体" panose="02010609060101010101" pitchFamily="49" charset="-122"/>
                <a:ea typeface="黑体" panose="02010609060101010101" pitchFamily="49" charset="-122"/>
              </a:rPr>
              <a:t>有</a:t>
            </a:r>
            <a:r>
              <a:rPr lang="zh-CN" altLang="en-US" sz="2400" dirty="0" smtClean="0">
                <a:latin typeface="黑体" panose="02010609060101010101" pitchFamily="49" charset="-122"/>
                <a:ea typeface="黑体" panose="02010609060101010101" pitchFamily="49" charset="-122"/>
              </a:rPr>
              <a:t>伦           </a:t>
            </a:r>
            <a:r>
              <a:rPr lang="zh-CN" altLang="en-US" sz="2400" b="1" dirty="0" smtClean="0">
                <a:solidFill>
                  <a:srgbClr val="FF0000"/>
                </a:solidFill>
                <a:latin typeface="黑体" panose="02010609060101010101" pitchFamily="49" charset="-122"/>
                <a:ea typeface="黑体" panose="02010609060101010101" pitchFamily="49" charset="-122"/>
              </a:rPr>
              <a:t>高级</a:t>
            </a:r>
            <a:r>
              <a:rPr lang="zh-CN" altLang="en-US" sz="2400" b="1" dirty="0">
                <a:solidFill>
                  <a:srgbClr val="FF0000"/>
                </a:solidFill>
                <a:latin typeface="黑体" panose="02010609060101010101" pitchFamily="49" charset="-122"/>
                <a:ea typeface="黑体" panose="02010609060101010101" pitchFamily="49" charset="-122"/>
              </a:rPr>
              <a:t>顾问：</a:t>
            </a:r>
            <a:r>
              <a:rPr lang="zh-CN" altLang="en-US" sz="2400" dirty="0">
                <a:latin typeface="黑体" panose="02010609060101010101" pitchFamily="49" charset="-122"/>
                <a:ea typeface="黑体" panose="02010609060101010101" pitchFamily="49" charset="-122"/>
              </a:rPr>
              <a:t>周祖德</a:t>
            </a:r>
          </a:p>
          <a:p>
            <a:r>
              <a:rPr lang="zh-CN" altLang="en-US" sz="2400" b="1" dirty="0" smtClean="0">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会长</a:t>
            </a:r>
            <a:r>
              <a:rPr lang="zh-CN" altLang="en-US" sz="2400" b="1" dirty="0">
                <a:solidFill>
                  <a:srgbClr val="FF0000"/>
                </a:solidFill>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赵大兴</a:t>
            </a:r>
          </a:p>
          <a:p>
            <a:r>
              <a:rPr lang="zh-CN" altLang="en-US" sz="2400" b="1" dirty="0" smtClean="0">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副</a:t>
            </a:r>
            <a:r>
              <a:rPr lang="zh-CN" altLang="en-US" sz="2400" b="1" dirty="0">
                <a:solidFill>
                  <a:srgbClr val="FF0000"/>
                </a:solidFill>
                <a:latin typeface="黑体" panose="02010609060101010101" pitchFamily="49" charset="-122"/>
                <a:ea typeface="黑体" panose="02010609060101010101" pitchFamily="49" charset="-122"/>
              </a:rPr>
              <a:t>会长：</a:t>
            </a:r>
          </a:p>
          <a:p>
            <a:pPr algn="ctr"/>
            <a:r>
              <a:rPr lang="zh-CN" altLang="en-US" sz="2400" dirty="0" smtClean="0">
                <a:latin typeface="黑体" panose="02010609060101010101" pitchFamily="49" charset="-122"/>
                <a:ea typeface="黑体" panose="02010609060101010101" pitchFamily="49" charset="-122"/>
              </a:rPr>
              <a:t>        陈</a:t>
            </a:r>
            <a:r>
              <a:rPr lang="zh-CN" altLang="en-US" sz="2400" dirty="0">
                <a:latin typeface="黑体" panose="02010609060101010101" pitchFamily="49" charset="-122"/>
                <a:ea typeface="黑体" panose="02010609060101010101" pitchFamily="49" charset="-122"/>
              </a:rPr>
              <a:t>学东   巫世晶   廖庆喜   郭顺生   丁华锋   </a:t>
            </a:r>
            <a:r>
              <a:rPr lang="zh-CN" altLang="en-US" sz="2400" dirty="0" smtClean="0">
                <a:latin typeface="黑体" panose="02010609060101010101" pitchFamily="49" charset="-122"/>
                <a:ea typeface="黑体" panose="02010609060101010101" pitchFamily="49" charset="-122"/>
              </a:rPr>
              <a:t>      </a:t>
            </a:r>
            <a:endParaRPr lang="en-US" altLang="zh-CN" sz="2400" dirty="0" smtClean="0">
              <a:latin typeface="黑体" panose="02010609060101010101" pitchFamily="49" charset="-122"/>
              <a:ea typeface="黑体" panose="02010609060101010101" pitchFamily="49" charset="-122"/>
            </a:endParaRPr>
          </a:p>
          <a:p>
            <a:pPr algn="ct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方子帆   冯  </a:t>
            </a:r>
            <a:r>
              <a:rPr lang="zh-CN" altLang="en-US" sz="2400" dirty="0">
                <a:latin typeface="黑体" panose="02010609060101010101" pitchFamily="49" charset="-122"/>
                <a:ea typeface="黑体" panose="02010609060101010101" pitchFamily="49" charset="-122"/>
              </a:rPr>
              <a:t>定   陈绪兵   盛步云   汪丽华   </a:t>
            </a:r>
            <a:endParaRPr lang="en-US" altLang="zh-CN" sz="2400" dirty="0" smtClean="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张  </a:t>
            </a:r>
            <a:r>
              <a:rPr lang="zh-CN" altLang="en-US" sz="2400" dirty="0">
                <a:latin typeface="黑体" panose="02010609060101010101" pitchFamily="49" charset="-122"/>
                <a:ea typeface="黑体" panose="02010609060101010101" pitchFamily="49" charset="-122"/>
              </a:rPr>
              <a:t>群   熊</a:t>
            </a:r>
            <a:r>
              <a:rPr lang="zh-CN" altLang="en-US" sz="2400" dirty="0" smtClean="0">
                <a:latin typeface="黑体" panose="02010609060101010101" pitchFamily="49" charset="-122"/>
                <a:ea typeface="黑体" panose="02010609060101010101" pitchFamily="49" charset="-122"/>
              </a:rPr>
              <a:t>清平</a:t>
            </a:r>
            <a:endParaRPr lang="en-US" altLang="zh-CN" sz="2400" dirty="0" smtClean="0">
              <a:latin typeface="黑体" panose="02010609060101010101" pitchFamily="49" charset="-122"/>
              <a:ea typeface="黑体" panose="02010609060101010101" pitchFamily="49" charset="-122"/>
            </a:endParaRPr>
          </a:p>
          <a:p>
            <a:r>
              <a:rPr lang="en-US" altLang="zh-CN" sz="2400" b="1" dirty="0">
                <a:latin typeface="黑体" panose="02010609060101010101" pitchFamily="49" charset="-122"/>
                <a:ea typeface="黑体" panose="02010609060101010101" pitchFamily="49" charset="-122"/>
              </a:rPr>
              <a:t> </a:t>
            </a:r>
            <a:r>
              <a:rPr lang="en-US" altLang="zh-CN" sz="2400" b="1" dirty="0" smtClean="0">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秘书长：</a:t>
            </a:r>
            <a:r>
              <a:rPr lang="zh-CN" altLang="en-US" sz="2400" dirty="0" smtClean="0">
                <a:latin typeface="黑体" panose="02010609060101010101" pitchFamily="49" charset="-122"/>
                <a:ea typeface="黑体" panose="02010609060101010101" pitchFamily="49" charset="-122"/>
              </a:rPr>
              <a:t>钱</a:t>
            </a:r>
            <a:r>
              <a:rPr lang="zh-CN" altLang="en-US" sz="2400" dirty="0">
                <a:latin typeface="黑体" panose="02010609060101010101" pitchFamily="49" charset="-122"/>
                <a:ea typeface="黑体" panose="02010609060101010101" pitchFamily="49" charset="-122"/>
              </a:rPr>
              <a:t>应</a:t>
            </a:r>
            <a:r>
              <a:rPr lang="zh-CN" altLang="en-US" sz="2400" dirty="0" smtClean="0">
                <a:latin typeface="黑体" panose="02010609060101010101" pitchFamily="49" charset="-122"/>
                <a:ea typeface="黑体" panose="02010609060101010101" pitchFamily="49" charset="-122"/>
              </a:rPr>
              <a:t>平</a:t>
            </a:r>
            <a:endParaRPr lang="en-US" altLang="zh-CN" sz="2400" dirty="0" smtClean="0">
              <a:latin typeface="黑体" panose="02010609060101010101" pitchFamily="49" charset="-122"/>
              <a:ea typeface="黑体" panose="02010609060101010101" pitchFamily="49" charset="-122"/>
            </a:endParaRPr>
          </a:p>
          <a:p>
            <a:r>
              <a:rPr lang="zh-CN" altLang="en-US" sz="2400" b="1" dirty="0">
                <a:solidFill>
                  <a:srgbClr val="FF0000"/>
                </a:solidFill>
                <a:latin typeface="黑体" panose="02010609060101010101" pitchFamily="49" charset="-122"/>
                <a:ea typeface="黑体" panose="02010609060101010101" pitchFamily="49" charset="-122"/>
              </a:rPr>
              <a:t>副秘书长：</a:t>
            </a:r>
            <a:r>
              <a:rPr lang="zh-CN" altLang="en-US" sz="2400" dirty="0">
                <a:latin typeface="黑体" panose="02010609060101010101" pitchFamily="49" charset="-122"/>
                <a:ea typeface="黑体" panose="02010609060101010101" pitchFamily="49" charset="-122"/>
              </a:rPr>
              <a:t>王裕超  李 波  董 彪  袁 超</a:t>
            </a:r>
            <a:endParaRPr lang="en-US" altLang="zh-CN" sz="2400" dirty="0" smtClean="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874" y="3832315"/>
            <a:ext cx="6048252" cy="2620811"/>
          </a:xfrm>
          <a:prstGeom prst="rect">
            <a:avLst/>
          </a:prstGeom>
        </p:spPr>
      </p:pic>
    </p:spTree>
    <p:extLst>
      <p:ext uri="{BB962C8B-B14F-4D97-AF65-F5344CB8AC3E}">
        <p14:creationId xmlns:p14="http://schemas.microsoft.com/office/powerpoint/2010/main" val="1717637608"/>
      </p:ext>
    </p:extLst>
  </p:cSld>
  <p:clrMapOvr>
    <a:masterClrMapping/>
  </p:clrMapOvr>
  <p:transition spd="slow" advClick="0" advTm="8000">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988045"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宗旨和职能</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125848" y="856964"/>
            <a:ext cx="8856369" cy="2400657"/>
          </a:xfrm>
          <a:prstGeom prst="rect">
            <a:avLst/>
          </a:prstGeom>
          <a:ln w="28575">
            <a:noFill/>
          </a:ln>
        </p:spPr>
        <p:txBody>
          <a:bodyPr wrap="square">
            <a:spAutoFit/>
          </a:bodyPr>
          <a:lstStyle/>
          <a:p>
            <a:pPr>
              <a:lnSpc>
                <a:spcPts val="3600"/>
              </a:lnSpc>
            </a:pPr>
            <a:r>
              <a:rPr lang="zh-CN" altLang="en-US" sz="2800" dirty="0" smtClean="0">
                <a:latin typeface="黑体" panose="02010609060101010101" pitchFamily="49" charset="-122"/>
                <a:ea typeface="黑体" panose="02010609060101010101" pitchFamily="49" charset="-122"/>
              </a:rPr>
              <a:t>    学会</a:t>
            </a:r>
            <a:r>
              <a:rPr lang="zh-CN" altLang="en-US" sz="2800" dirty="0">
                <a:latin typeface="黑体" panose="02010609060101010101" pitchFamily="49" charset="-122"/>
                <a:ea typeface="黑体" panose="02010609060101010101" pitchFamily="49" charset="-122"/>
              </a:rPr>
              <a:t>以“</a:t>
            </a:r>
            <a:r>
              <a:rPr lang="zh-CN" altLang="en-US" sz="2800" dirty="0">
                <a:solidFill>
                  <a:srgbClr val="FF0000"/>
                </a:solidFill>
                <a:latin typeface="黑体" panose="02010609060101010101" pitchFamily="49" charset="-122"/>
                <a:ea typeface="黑体" panose="02010609060101010101" pitchFamily="49" charset="-122"/>
              </a:rPr>
              <a:t>交流、合作、融合、提高</a:t>
            </a:r>
            <a:r>
              <a:rPr lang="zh-CN" altLang="en-US" sz="2800" dirty="0">
                <a:latin typeface="黑体" panose="02010609060101010101" pitchFamily="49" charset="-122"/>
                <a:ea typeface="黑体" panose="02010609060101010101" pitchFamily="49" charset="-122"/>
              </a:rPr>
              <a:t>”为宗旨，以组织行业学术交流等活动为基本职能，以机电类科教为基础，积极组织开展行业学术交流活动</a:t>
            </a:r>
            <a:r>
              <a:rPr lang="zh-CN" altLang="en-US" sz="2800" dirty="0" smtClean="0">
                <a:latin typeface="黑体" panose="02010609060101010101" pitchFamily="49" charset="-122"/>
                <a:ea typeface="黑体" panose="02010609060101010101" pitchFamily="49" charset="-122"/>
              </a:rPr>
              <a:t>，推动</a:t>
            </a:r>
            <a:r>
              <a:rPr lang="zh-CN" altLang="en-US" sz="2800" dirty="0">
                <a:latin typeface="黑体" panose="02010609060101010101" pitchFamily="49" charset="-122"/>
                <a:ea typeface="黑体" panose="02010609060101010101" pitchFamily="49" charset="-122"/>
              </a:rPr>
              <a:t>湖北装备制造业发展</a:t>
            </a:r>
            <a:r>
              <a:rPr lang="zh-CN" altLang="en-US" sz="2800" dirty="0" smtClean="0">
                <a:latin typeface="黑体" panose="02010609060101010101" pitchFamily="49" charset="-122"/>
                <a:ea typeface="黑体" panose="02010609060101010101" pitchFamily="49" charset="-122"/>
              </a:rPr>
              <a:t>，为</a:t>
            </a:r>
            <a:r>
              <a:rPr lang="zh-CN" altLang="en-US" sz="2800" dirty="0">
                <a:latin typeface="黑体" panose="02010609060101010101" pitchFamily="49" charset="-122"/>
                <a:ea typeface="黑体" panose="02010609060101010101" pitchFamily="49" charset="-122"/>
              </a:rPr>
              <a:t>行业推介最新科研成果、人才培养、高校大学生实习实训就业等服务。</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xmlns="" id="{B32A7210-63C9-44CC-BF05-1D10418F4B75}"/>
              </a:ext>
            </a:extLst>
          </p:cNvPr>
          <p:cNvSpPr/>
          <p:nvPr/>
        </p:nvSpPr>
        <p:spPr>
          <a:xfrm>
            <a:off x="35811" y="4024805"/>
            <a:ext cx="4470229" cy="681103"/>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a:solidFill>
                  <a:srgbClr val="000000"/>
                </a:solidFill>
                <a:effectLst>
                  <a:outerShdw blurRad="38100" dist="38100" dir="2700000" algn="tl">
                    <a:srgbClr val="000000">
                      <a:alpha val="43137"/>
                    </a:srgbClr>
                  </a:outerShdw>
                </a:effectLst>
                <a:latin typeface="Verdana"/>
                <a:ea typeface="黑体"/>
              </a:rPr>
              <a:t>中部机电行业产学研训合作峰会暨中部机电工程学院（系）院长（系主任）联席会（学术年会）</a:t>
            </a:r>
            <a:endParaRPr kumimoji="0" lang="zh-CN" altLang="zh-CN" sz="1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黑体"/>
              <a:cs typeface="+mn-cs"/>
            </a:endParaRPr>
          </a:p>
        </p:txBody>
      </p:sp>
      <p:sp>
        <p:nvSpPr>
          <p:cNvPr id="15" name="矩形 14">
            <a:extLst>
              <a:ext uri="{FF2B5EF4-FFF2-40B4-BE49-F238E27FC236}">
                <a16:creationId xmlns:a16="http://schemas.microsoft.com/office/drawing/2014/main" xmlns="" id="{B32A7210-63C9-44CC-BF05-1D10418F4B75}"/>
              </a:ext>
            </a:extLst>
          </p:cNvPr>
          <p:cNvSpPr/>
          <p:nvPr/>
        </p:nvSpPr>
        <p:spPr>
          <a:xfrm>
            <a:off x="4595428" y="4024805"/>
            <a:ext cx="4470229" cy="681103"/>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a:solidFill>
                  <a:srgbClr val="000000"/>
                </a:solidFill>
                <a:effectLst>
                  <a:outerShdw blurRad="38100" dist="38100" dir="2700000" algn="tl">
                    <a:srgbClr val="000000">
                      <a:alpha val="43137"/>
                    </a:srgbClr>
                  </a:outerShdw>
                </a:effectLst>
                <a:latin typeface="Verdana"/>
                <a:ea typeface="黑体"/>
              </a:rPr>
              <a:t>中部（武汉）大学生机器人与自动化工程能力竞赛</a:t>
            </a:r>
            <a:endParaRPr kumimoji="0" lang="zh-CN" altLang="zh-CN" sz="1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黑体"/>
              <a:cs typeface="+mn-cs"/>
            </a:endParaRPr>
          </a:p>
        </p:txBody>
      </p:sp>
      <p:sp>
        <p:nvSpPr>
          <p:cNvPr id="16" name="矩形 15">
            <a:extLst>
              <a:ext uri="{FF2B5EF4-FFF2-40B4-BE49-F238E27FC236}">
                <a16:creationId xmlns:a16="http://schemas.microsoft.com/office/drawing/2014/main" xmlns="" id="{B32A7210-63C9-44CC-BF05-1D10418F4B75}"/>
              </a:ext>
            </a:extLst>
          </p:cNvPr>
          <p:cNvSpPr/>
          <p:nvPr/>
        </p:nvSpPr>
        <p:spPr>
          <a:xfrm>
            <a:off x="35811" y="4822979"/>
            <a:ext cx="4470229" cy="681103"/>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a:solidFill>
                  <a:srgbClr val="000000"/>
                </a:solidFill>
                <a:effectLst>
                  <a:outerShdw blurRad="38100" dist="38100" dir="2700000" algn="tl">
                    <a:srgbClr val="000000">
                      <a:alpha val="43137"/>
                    </a:srgbClr>
                  </a:outerShdw>
                </a:effectLst>
                <a:latin typeface="Verdana"/>
                <a:ea typeface="黑体"/>
              </a:rPr>
              <a:t>中部（武汉）科教装备创新与应用技术研讨会暨第一届一次湖北省机电工程学会</a:t>
            </a:r>
            <a:r>
              <a:rPr lang="zh-CN" altLang="en-US" sz="1600" kern="0" dirty="0" smtClean="0">
                <a:solidFill>
                  <a:srgbClr val="000000"/>
                </a:solidFill>
                <a:effectLst>
                  <a:outerShdw blurRad="38100" dist="38100" dir="2700000" algn="tl">
                    <a:srgbClr val="000000">
                      <a:alpha val="43137"/>
                    </a:srgbClr>
                  </a:outerShdw>
                </a:effectLst>
                <a:latin typeface="Verdana"/>
                <a:ea typeface="黑体"/>
              </a:rPr>
              <a:t>理事会</a:t>
            </a:r>
            <a:endParaRPr kumimoji="0" lang="zh-CN" altLang="zh-CN" sz="1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黑体"/>
              <a:cs typeface="+mn-cs"/>
            </a:endParaRPr>
          </a:p>
        </p:txBody>
      </p:sp>
      <p:sp>
        <p:nvSpPr>
          <p:cNvPr id="17" name="矩形 16">
            <a:extLst>
              <a:ext uri="{FF2B5EF4-FFF2-40B4-BE49-F238E27FC236}">
                <a16:creationId xmlns:a16="http://schemas.microsoft.com/office/drawing/2014/main" xmlns="" id="{B32A7210-63C9-44CC-BF05-1D10418F4B75}"/>
              </a:ext>
            </a:extLst>
          </p:cNvPr>
          <p:cNvSpPr/>
          <p:nvPr/>
        </p:nvSpPr>
        <p:spPr>
          <a:xfrm>
            <a:off x="4602026" y="4822979"/>
            <a:ext cx="4470229" cy="681103"/>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a:solidFill>
                  <a:srgbClr val="000000"/>
                </a:solidFill>
                <a:effectLst>
                  <a:outerShdw blurRad="38100" dist="38100" dir="2700000" algn="tl">
                    <a:srgbClr val="000000">
                      <a:alpha val="43137"/>
                    </a:srgbClr>
                  </a:outerShdw>
                </a:effectLst>
                <a:latin typeface="Verdana"/>
                <a:ea typeface="黑体"/>
              </a:rPr>
              <a:t>湖北省机电行业产学研训合作峰会暨湖北省机电工程学院（系）院长（系主任）</a:t>
            </a:r>
            <a:r>
              <a:rPr lang="zh-CN" altLang="en-US" sz="1600" kern="0" dirty="0" smtClean="0">
                <a:solidFill>
                  <a:srgbClr val="000000"/>
                </a:solidFill>
                <a:effectLst>
                  <a:outerShdw blurRad="38100" dist="38100" dir="2700000" algn="tl">
                    <a:srgbClr val="000000">
                      <a:alpha val="43137"/>
                    </a:srgbClr>
                  </a:outerShdw>
                </a:effectLst>
                <a:latin typeface="Verdana"/>
                <a:ea typeface="黑体"/>
              </a:rPr>
              <a:t>联席会</a:t>
            </a:r>
            <a:endParaRPr kumimoji="0" lang="zh-CN" altLang="zh-CN" sz="1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黑体"/>
              <a:cs typeface="+mn-cs"/>
            </a:endParaRPr>
          </a:p>
        </p:txBody>
      </p:sp>
      <p:sp>
        <p:nvSpPr>
          <p:cNvPr id="18" name="矩形 17">
            <a:extLst>
              <a:ext uri="{FF2B5EF4-FFF2-40B4-BE49-F238E27FC236}">
                <a16:creationId xmlns:a16="http://schemas.microsoft.com/office/drawing/2014/main" xmlns="" id="{B32A7210-63C9-44CC-BF05-1D10418F4B75}"/>
              </a:ext>
            </a:extLst>
          </p:cNvPr>
          <p:cNvSpPr/>
          <p:nvPr/>
        </p:nvSpPr>
        <p:spPr>
          <a:xfrm>
            <a:off x="35811" y="5621153"/>
            <a:ext cx="4470229" cy="681103"/>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a:solidFill>
                  <a:srgbClr val="000000"/>
                </a:solidFill>
                <a:effectLst>
                  <a:outerShdw blurRad="38100" dist="38100" dir="2700000" algn="tl">
                    <a:srgbClr val="000000">
                      <a:alpha val="43137"/>
                    </a:srgbClr>
                  </a:outerShdw>
                </a:effectLst>
                <a:latin typeface="Verdana"/>
                <a:ea typeface="黑体"/>
              </a:rPr>
              <a:t>编辑出版</a:t>
            </a:r>
            <a:r>
              <a:rPr lang="en-US" altLang="zh-CN" sz="1600" kern="0" dirty="0">
                <a:solidFill>
                  <a:srgbClr val="000000"/>
                </a:solidFill>
                <a:effectLst>
                  <a:outerShdw blurRad="38100" dist="38100" dir="2700000" algn="tl">
                    <a:srgbClr val="000000">
                      <a:alpha val="43137"/>
                    </a:srgbClr>
                  </a:outerShdw>
                </a:effectLst>
                <a:latin typeface="Verdana"/>
                <a:ea typeface="黑体"/>
              </a:rPr>
              <a:t>《</a:t>
            </a:r>
            <a:r>
              <a:rPr lang="zh-CN" altLang="en-US" sz="1600" kern="0" dirty="0">
                <a:solidFill>
                  <a:srgbClr val="000000"/>
                </a:solidFill>
                <a:effectLst>
                  <a:outerShdw blurRad="38100" dist="38100" dir="2700000" algn="tl">
                    <a:srgbClr val="000000">
                      <a:alpha val="43137"/>
                    </a:srgbClr>
                  </a:outerShdw>
                </a:effectLst>
                <a:latin typeface="Verdana"/>
                <a:ea typeface="黑体"/>
              </a:rPr>
              <a:t>机电创新与产教融合新思考</a:t>
            </a:r>
            <a:r>
              <a:rPr lang="en-US" altLang="zh-CN" sz="1600" kern="0" dirty="0">
                <a:solidFill>
                  <a:srgbClr val="000000"/>
                </a:solidFill>
                <a:effectLst>
                  <a:outerShdw blurRad="38100" dist="38100" dir="2700000" algn="tl">
                    <a:srgbClr val="000000">
                      <a:alpha val="43137"/>
                    </a:srgbClr>
                  </a:outerShdw>
                </a:effectLst>
                <a:latin typeface="Verdana"/>
                <a:ea typeface="黑体"/>
              </a:rPr>
              <a:t>》</a:t>
            </a:r>
            <a:r>
              <a:rPr lang="zh-CN" altLang="en-US" sz="1600" kern="0" dirty="0">
                <a:solidFill>
                  <a:srgbClr val="000000"/>
                </a:solidFill>
                <a:effectLst>
                  <a:outerShdw blurRad="38100" dist="38100" dir="2700000" algn="tl">
                    <a:srgbClr val="000000">
                      <a:alpha val="43137"/>
                    </a:srgbClr>
                  </a:outerShdw>
                </a:effectLst>
                <a:latin typeface="Verdana"/>
                <a:ea typeface="黑体"/>
              </a:rPr>
              <a:t>论文集</a:t>
            </a:r>
            <a:endParaRPr kumimoji="0" lang="zh-CN" altLang="zh-CN" sz="1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黑体"/>
              <a:cs typeface="+mn-cs"/>
            </a:endParaRPr>
          </a:p>
        </p:txBody>
      </p:sp>
      <p:sp>
        <p:nvSpPr>
          <p:cNvPr id="19" name="矩形 18">
            <a:extLst>
              <a:ext uri="{FF2B5EF4-FFF2-40B4-BE49-F238E27FC236}">
                <a16:creationId xmlns:a16="http://schemas.microsoft.com/office/drawing/2014/main" xmlns="" id="{B32A7210-63C9-44CC-BF05-1D10418F4B75}"/>
              </a:ext>
            </a:extLst>
          </p:cNvPr>
          <p:cNvSpPr/>
          <p:nvPr/>
        </p:nvSpPr>
        <p:spPr>
          <a:xfrm>
            <a:off x="4595153" y="5628016"/>
            <a:ext cx="4470229" cy="681103"/>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a:solidFill>
                  <a:srgbClr val="000000"/>
                </a:solidFill>
                <a:effectLst>
                  <a:outerShdw blurRad="38100" dist="38100" dir="2700000" algn="tl">
                    <a:srgbClr val="000000">
                      <a:alpha val="43137"/>
                    </a:srgbClr>
                  </a:outerShdw>
                </a:effectLst>
                <a:latin typeface="Verdana"/>
                <a:ea typeface="黑体"/>
              </a:rPr>
              <a:t>科技项目申报及党建活动的</a:t>
            </a:r>
            <a:r>
              <a:rPr lang="zh-CN" altLang="en-US" sz="1600" kern="0" dirty="0" smtClean="0">
                <a:solidFill>
                  <a:srgbClr val="000000"/>
                </a:solidFill>
                <a:effectLst>
                  <a:outerShdw blurRad="38100" dist="38100" dir="2700000" algn="tl">
                    <a:srgbClr val="000000">
                      <a:alpha val="43137"/>
                    </a:srgbClr>
                  </a:outerShdw>
                </a:effectLst>
                <a:latin typeface="Verdana"/>
                <a:ea typeface="黑体"/>
              </a:rPr>
              <a:t>任务、邀请知名专家作报告</a:t>
            </a:r>
            <a:endParaRPr kumimoji="0" lang="zh-CN" altLang="zh-CN" sz="1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黑体"/>
              <a:cs typeface="+mn-cs"/>
            </a:endParaRPr>
          </a:p>
        </p:txBody>
      </p:sp>
      <p:sp>
        <p:nvSpPr>
          <p:cNvPr id="20" name="圆角矩形 19"/>
          <p:cNvSpPr/>
          <p:nvPr/>
        </p:nvSpPr>
        <p:spPr>
          <a:xfrm>
            <a:off x="45436" y="3381555"/>
            <a:ext cx="9036444" cy="29995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49973" y="3403956"/>
            <a:ext cx="2808117" cy="518347"/>
          </a:xfrm>
          <a:prstGeom prst="rect">
            <a:avLst/>
          </a:prstGeom>
          <a:ln w="28575">
            <a:noFill/>
          </a:ln>
        </p:spPr>
        <p:txBody>
          <a:bodyPr wrap="square">
            <a:spAutoFit/>
          </a:bodyPr>
          <a:lstStyle/>
          <a:p>
            <a:pPr>
              <a:lnSpc>
                <a:spcPts val="3600"/>
              </a:lnSpc>
            </a:pPr>
            <a:r>
              <a:rPr lang="zh-CN" altLang="en-US" sz="2800" dirty="0" smtClean="0">
                <a:solidFill>
                  <a:srgbClr val="FF0000"/>
                </a:solidFill>
                <a:latin typeface="黑体" panose="02010609060101010101" pitchFamily="49" charset="-122"/>
                <a:ea typeface="黑体" panose="02010609060101010101" pitchFamily="49" charset="-122"/>
              </a:rPr>
              <a:t>主要组织的活动</a:t>
            </a:r>
            <a:endPar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31409001"/>
      </p:ext>
    </p:extLst>
  </p:cSld>
  <p:clrMapOvr>
    <a:masterClrMapping/>
  </p:clrMapOvr>
  <p:transition spd="slow" advClick="0" advTm="8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11"/>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1000" fill="hold"/>
                                        <p:tgtEl>
                                          <p:spTgt spid="15"/>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1000" fill="hold"/>
                                        <p:tgtEl>
                                          <p:spTgt spid="16"/>
                                        </p:tgtEl>
                                        <p:attrNameLst>
                                          <p:attrName>style.color</p:attrName>
                                        </p:attrNameLst>
                                      </p:cBhvr>
                                      <p:to>
                                        <a:schemeClr val="accent2"/>
                                      </p:to>
                                    </p:animClr>
                                  </p:childTnLst>
                                </p:cTn>
                              </p:par>
                              <p:par>
                                <p:cTn id="11" presetID="3" presetClass="emph" presetSubtype="2" fill="hold" grpId="0" nodeType="withEffect">
                                  <p:stCondLst>
                                    <p:cond delay="0"/>
                                  </p:stCondLst>
                                  <p:childTnLst>
                                    <p:animClr clrSpc="rgb" dir="cw">
                                      <p:cBhvr override="childStyle">
                                        <p:cTn id="12" dur="1000" fill="hold"/>
                                        <p:tgtEl>
                                          <p:spTgt spid="17"/>
                                        </p:tgtEl>
                                        <p:attrNameLst>
                                          <p:attrName>style.color</p:attrName>
                                        </p:attrNameLst>
                                      </p:cBhvr>
                                      <p:to>
                                        <a:schemeClr val="accent2"/>
                                      </p:to>
                                    </p:animClr>
                                  </p:childTnLst>
                                </p:cTn>
                              </p:par>
                              <p:par>
                                <p:cTn id="13" presetID="3" presetClass="emph" presetSubtype="2" fill="hold" grpId="0" nodeType="withEffect">
                                  <p:stCondLst>
                                    <p:cond delay="0"/>
                                  </p:stCondLst>
                                  <p:childTnLst>
                                    <p:animClr clrSpc="rgb" dir="cw">
                                      <p:cBhvr override="childStyle">
                                        <p:cTn id="14" dur="1000" fill="hold"/>
                                        <p:tgtEl>
                                          <p:spTgt spid="18"/>
                                        </p:tgtEl>
                                        <p:attrNameLst>
                                          <p:attrName>style.color</p:attrName>
                                        </p:attrNameLst>
                                      </p:cBhvr>
                                      <p:to>
                                        <a:schemeClr val="accent2"/>
                                      </p:to>
                                    </p:animClr>
                                  </p:childTnLst>
                                </p:cTn>
                              </p:par>
                              <p:par>
                                <p:cTn id="15" presetID="3" presetClass="emph" presetSubtype="2" fill="hold" grpId="0" nodeType="withEffect">
                                  <p:stCondLst>
                                    <p:cond delay="0"/>
                                  </p:stCondLst>
                                  <p:childTnLst>
                                    <p:animClr clrSpc="rgb" dir="cw">
                                      <p:cBhvr override="childStyle">
                                        <p:cTn id="16" dur="10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文本框 1"/>
          <p:cNvSpPr txBox="1">
            <a:spLocks noChangeArrowheads="1"/>
          </p:cNvSpPr>
          <p:nvPr/>
        </p:nvSpPr>
        <p:spPr bwMode="auto">
          <a:xfrm>
            <a:off x="683838" y="116862"/>
            <a:ext cx="1627369" cy="523220"/>
          </a:xfrm>
          <a:prstGeom prst="rect">
            <a:avLst/>
          </a:prstGeom>
          <a:noFill/>
          <a:ln w="9525">
            <a:noFill/>
            <a:miter lim="800000"/>
          </a:ln>
        </p:spPr>
        <p:txBody>
          <a:bodyPr wrap="none">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联系我们</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179815" y="980898"/>
            <a:ext cx="8784365" cy="1441677"/>
          </a:xfrm>
          <a:prstGeom prst="rect">
            <a:avLst/>
          </a:prstGeom>
          <a:ln w="28575">
            <a:noFill/>
          </a:ln>
        </p:spPr>
        <p:txBody>
          <a:bodyPr wrap="square">
            <a:spAutoFit/>
          </a:bodyPr>
          <a:lstStyle/>
          <a:p>
            <a:pPr>
              <a:lnSpc>
                <a:spcPts val="3600"/>
              </a:lnSpc>
            </a:pP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        学会</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出版论文集、开展学术活动、组织赛事及搭建网站等平台，主要是服务会员及行业企业等单位，来推动我省的科教</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产业和行业整体实力的发展与提高。</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矩形 8"/>
          <p:cNvSpPr/>
          <p:nvPr/>
        </p:nvSpPr>
        <p:spPr>
          <a:xfrm>
            <a:off x="471932" y="4581048"/>
            <a:ext cx="8604358" cy="1733808"/>
          </a:xfrm>
          <a:prstGeom prst="rect">
            <a:avLst/>
          </a:prstGeom>
          <a:ln w="28575">
            <a:solidFill>
              <a:srgbClr val="B3D136"/>
            </a:solidFill>
          </a:ln>
        </p:spPr>
        <p:txBody>
          <a:bodyPr wrap="square">
            <a:spAutoFit/>
          </a:bodyPr>
          <a:lstStyle/>
          <a:p>
            <a:pPr>
              <a:lnSpc>
                <a:spcPts val="3200"/>
              </a:lnSpc>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学会地址：湖北武汉洪山区南李路</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28</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号（湖北工业大学机电楼）</a:t>
            </a:r>
          </a:p>
          <a:p>
            <a:pPr>
              <a:lnSpc>
                <a:spcPts val="3200"/>
              </a:lnSpc>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办公电话：</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027-88230275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（传真）</a:t>
            </a:r>
          </a:p>
          <a:p>
            <a:pPr>
              <a:lnSpc>
                <a:spcPts val="3200"/>
              </a:lnSpc>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电子邮箱：</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hlinkClick r:id="rId2"/>
              </a:rPr>
              <a:t>hbjd2018@126.com</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 工作</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QQ</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350897385</a:t>
            </a:r>
          </a:p>
          <a:p>
            <a:pPr>
              <a:lnSpc>
                <a:spcPts val="3200"/>
              </a:lnSpc>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学会网址：</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www.hubeijidian.cn</a:t>
            </a:r>
          </a:p>
        </p:txBody>
      </p:sp>
      <p:sp>
        <p:nvSpPr>
          <p:cNvPr id="10" name="内容占位符 2">
            <a:extLst>
              <a:ext uri="{FF2B5EF4-FFF2-40B4-BE49-F238E27FC236}">
                <a16:creationId xmlns:a16="http://schemas.microsoft.com/office/drawing/2014/main" xmlns="" id="{257D6C18-441F-40A7-8A55-E17049C3428C}"/>
              </a:ext>
            </a:extLst>
          </p:cNvPr>
          <p:cNvSpPr txBox="1">
            <a:spLocks/>
          </p:cNvSpPr>
          <p:nvPr/>
        </p:nvSpPr>
        <p:spPr bwMode="auto">
          <a:xfrm>
            <a:off x="679547" y="3554134"/>
            <a:ext cx="8064336" cy="770528"/>
          </a:xfrm>
          <a:prstGeom prst="rect">
            <a:avLst/>
          </a:prstGeom>
          <a:noFill/>
          <a:ln>
            <a:noFill/>
          </a:ln>
          <a:effectLst/>
        </p:spPr>
        <p:txBody>
          <a:bodyPr/>
          <a:lstStyle>
            <a:lvl1pPr>
              <a:defRPr kumimoji="1" sz="2400">
                <a:solidFill>
                  <a:schemeClr val="tx1"/>
                </a:solidFill>
                <a:latin typeface="Arial" charset="0"/>
                <a:ea typeface="宋体" charset="-122"/>
              </a:defRPr>
            </a:lvl1pPr>
            <a:lvl2pPr marL="742950" indent="-285750">
              <a:defRPr kumimoji="1" sz="2400">
                <a:solidFill>
                  <a:schemeClr val="tx1"/>
                </a:solidFill>
                <a:latin typeface="Arial" charset="0"/>
                <a:ea typeface="宋体" charset="-122"/>
              </a:defRPr>
            </a:lvl2pPr>
            <a:lvl3pPr marL="1143000" indent="-228600">
              <a:defRPr kumimoji="1" sz="2400">
                <a:solidFill>
                  <a:schemeClr val="tx1"/>
                </a:solidFill>
                <a:latin typeface="Arial" charset="0"/>
                <a:ea typeface="宋体" charset="-122"/>
              </a:defRPr>
            </a:lvl3pPr>
            <a:lvl4pPr marL="1600200" indent="-228600">
              <a:defRPr kumimoji="1" sz="2400">
                <a:solidFill>
                  <a:schemeClr val="tx1"/>
                </a:solidFill>
                <a:latin typeface="Arial" charset="0"/>
                <a:ea typeface="宋体" charset="-122"/>
              </a:defRPr>
            </a:lvl4pPr>
            <a:lvl5pPr marL="2057400" indent="-228600">
              <a:defRPr kumimoji="1" sz="2400">
                <a:solidFill>
                  <a:schemeClr val="tx1"/>
                </a:solidFill>
                <a:latin typeface="Arial" charset="0"/>
                <a:ea typeface="宋体" charset="-122"/>
              </a:defRPr>
            </a:lvl5pPr>
            <a:lvl6pPr marL="2514600" indent="-228600" fontAlgn="base">
              <a:spcBef>
                <a:spcPct val="0"/>
              </a:spcBef>
              <a:spcAft>
                <a:spcPct val="0"/>
              </a:spcAft>
              <a:defRPr kumimoji="1" sz="2400">
                <a:solidFill>
                  <a:schemeClr val="tx1"/>
                </a:solidFill>
                <a:latin typeface="Arial" charset="0"/>
                <a:ea typeface="宋体" charset="-122"/>
              </a:defRPr>
            </a:lvl6pPr>
            <a:lvl7pPr marL="2971800" indent="-228600" fontAlgn="base">
              <a:spcBef>
                <a:spcPct val="0"/>
              </a:spcBef>
              <a:spcAft>
                <a:spcPct val="0"/>
              </a:spcAft>
              <a:defRPr kumimoji="1" sz="2400">
                <a:solidFill>
                  <a:schemeClr val="tx1"/>
                </a:solidFill>
                <a:latin typeface="Arial" charset="0"/>
                <a:ea typeface="宋体" charset="-122"/>
              </a:defRPr>
            </a:lvl7pPr>
            <a:lvl8pPr marL="3429000" indent="-228600" fontAlgn="base">
              <a:spcBef>
                <a:spcPct val="0"/>
              </a:spcBef>
              <a:spcAft>
                <a:spcPct val="0"/>
              </a:spcAft>
              <a:defRPr kumimoji="1" sz="2400">
                <a:solidFill>
                  <a:schemeClr val="tx1"/>
                </a:solidFill>
                <a:latin typeface="Arial" charset="0"/>
                <a:ea typeface="宋体" charset="-122"/>
              </a:defRPr>
            </a:lvl8pPr>
            <a:lvl9pPr marL="3886200" indent="-228600" fontAlgn="base">
              <a:spcBef>
                <a:spcPct val="0"/>
              </a:spcBef>
              <a:spcAft>
                <a:spcPct val="0"/>
              </a:spcAft>
              <a:defRPr kumimoji="1" sz="2400">
                <a:solidFill>
                  <a:schemeClr val="tx1"/>
                </a:solidFill>
                <a:latin typeface="Arial" charset="0"/>
                <a:ea typeface="宋体" charset="-122"/>
              </a:defRPr>
            </a:lvl9pPr>
          </a:lstStyle>
          <a:p>
            <a:pPr fontAlgn="auto">
              <a:spcBef>
                <a:spcPct val="20000"/>
              </a:spcBef>
              <a:spcAft>
                <a:spcPts val="0"/>
              </a:spcAft>
              <a:defRPr/>
            </a:pPr>
            <a:r>
              <a:rPr lang="zh-CN" altLang="en-US"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黑体" pitchFamily="2" charset="-122"/>
                <a:ea typeface="黑体" pitchFamily="2" charset="-122"/>
              </a:rPr>
              <a:t>湖北机电  服务制造  大省重器  荆楚有才</a:t>
            </a:r>
            <a:endParaRPr lang="en-US" altLang="zh-CN"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黑体" pitchFamily="2" charset="-122"/>
              <a:ea typeface="黑体" pitchFamily="2" charset="-122"/>
            </a:endParaRPr>
          </a:p>
          <a:p>
            <a:pPr fontAlgn="auto">
              <a:spcBef>
                <a:spcPct val="20000"/>
              </a:spcBef>
              <a:spcAft>
                <a:spcPts val="0"/>
              </a:spcAft>
              <a:defRPr/>
            </a:pPr>
            <a:endParaRPr lang="en-US"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2" charset="-122"/>
              <a:ea typeface="黑体" pitchFamily="2" charset="-122"/>
            </a:endParaRPr>
          </a:p>
          <a:p>
            <a:pPr fontAlgn="auto">
              <a:spcBef>
                <a:spcPct val="20000"/>
              </a:spcBef>
              <a:spcAft>
                <a:spcPts val="0"/>
              </a:spcAft>
              <a:defRPr/>
            </a:pPr>
            <a:endParaRPr lang="en-US"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2" charset="-122"/>
              <a:ea typeface="黑体" pitchFamily="2" charset="-122"/>
            </a:endParaRPr>
          </a:p>
          <a:p>
            <a:pPr fontAlgn="auto">
              <a:spcBef>
                <a:spcPct val="20000"/>
              </a:spcBef>
              <a:spcAft>
                <a:spcPts val="0"/>
              </a:spcAft>
              <a:defRPr/>
            </a:pPr>
            <a:endParaRPr lang="en-US"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2" charset="-122"/>
              <a:ea typeface="黑体" pitchFamily="2" charset="-122"/>
            </a:endParaRPr>
          </a:p>
          <a:p>
            <a:pPr fontAlgn="auto">
              <a:spcBef>
                <a:spcPct val="20000"/>
              </a:spcBef>
              <a:spcAft>
                <a:spcPts val="0"/>
              </a:spcAft>
              <a:defRPr/>
            </a:pPr>
            <a:endParaRPr lang="en-US" altLang="zh-CN" b="1" dirty="0">
              <a:solidFill>
                <a:srgbClr val="0D0D0D"/>
              </a:solidFill>
              <a:effectLst>
                <a:outerShdw blurRad="38100" dist="38100" dir="2700000" algn="tl">
                  <a:srgbClr val="C0C0C0"/>
                </a:outerShdw>
              </a:effectLst>
              <a:latin typeface="Verdana" pitchFamily="34" charset="0"/>
              <a:ea typeface="黑体" pitchFamily="49" charset="-122"/>
            </a:endParaRPr>
          </a:p>
        </p:txBody>
      </p:sp>
      <p:sp>
        <p:nvSpPr>
          <p:cNvPr id="11" name="矩形 10"/>
          <p:cNvSpPr/>
          <p:nvPr/>
        </p:nvSpPr>
        <p:spPr>
          <a:xfrm>
            <a:off x="44677" y="4583754"/>
            <a:ext cx="427446" cy="1733808"/>
          </a:xfrm>
          <a:prstGeom prst="rect">
            <a:avLst/>
          </a:prstGeom>
          <a:ln w="28575">
            <a:solidFill>
              <a:srgbClr val="FF0000"/>
            </a:solidFill>
          </a:ln>
        </p:spPr>
        <p:txBody>
          <a:bodyPr wrap="square">
            <a:spAutoFit/>
          </a:bodyPr>
          <a:lstStyle/>
          <a:p>
            <a:pPr>
              <a:lnSpc>
                <a:spcPts val="3200"/>
              </a:lnSpc>
            </a:pPr>
            <a:r>
              <a:rPr lang="zh-CN" altLang="en-US"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联系我们</a:t>
            </a:r>
            <a:endParaRPr lang="en-US"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915927" y="2712973"/>
            <a:ext cx="7600157" cy="584775"/>
          </a:xfrm>
          <a:prstGeom prst="rect">
            <a:avLst/>
          </a:prstGeom>
          <a:noFill/>
        </p:spPr>
        <p:txBody>
          <a:bodyPr wrap="none" lIns="91440" tIns="45720" rIns="91440" bIns="45720">
            <a:spAutoFit/>
          </a:bodyPr>
          <a:lstStyle/>
          <a:p>
            <a:pPr algn="ctr"/>
            <a:r>
              <a:rPr lang="zh-CN" alt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黑体" panose="02010609060101010101" pitchFamily="49" charset="-122"/>
                <a:ea typeface="黑体" panose="02010609060101010101" pitchFamily="49" charset="-122"/>
              </a:rPr>
              <a:t>热忱欢迎广大行业科技工作者积极参与！</a:t>
            </a:r>
            <a:endParaRPr lang="zh-C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24298826"/>
      </p:ext>
    </p:extLst>
  </p:cSld>
  <p:clrMapOvr>
    <a:masterClrMapping/>
  </p:clrMapOvr>
  <p:transition spd="slow" advClick="0" advTm="800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2555916" y="3134131"/>
            <a:ext cx="4032168" cy="677076"/>
          </a:xfrm>
          <a:prstGeom prst="rect">
            <a:avLst/>
          </a:prstGeom>
          <a:noFill/>
          <a:ln w="9525">
            <a:noFill/>
            <a:miter lim="800000"/>
          </a:ln>
        </p:spPr>
        <p:txBody>
          <a:bodyPr wrap="square" lIns="121889" tIns="60944" rIns="121889" bIns="60944">
            <a:spAutoFit/>
          </a:bodyPr>
          <a:lstStyle/>
          <a:p>
            <a:pPr marL="0" lvl="1" indent="457200" algn="ctr"/>
            <a:r>
              <a:rPr lang="zh-CN" altLang="en-US" sz="3600" b="1" dirty="0" smtClean="0">
                <a:solidFill>
                  <a:srgbClr val="0070C0"/>
                </a:solidFill>
                <a:latin typeface="微软雅黑" panose="020B0503020204020204" pitchFamily="34" charset="-122"/>
                <a:ea typeface="微软雅黑" panose="020B0503020204020204" pitchFamily="34" charset="-122"/>
              </a:rPr>
              <a:t>理事会主要成员</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grpSp>
        <p:nvGrpSpPr>
          <p:cNvPr id="8" name="组合 5"/>
          <p:cNvGrpSpPr/>
          <p:nvPr/>
        </p:nvGrpSpPr>
        <p:grpSpPr bwMode="auto">
          <a:xfrm>
            <a:off x="3713163" y="2420938"/>
            <a:ext cx="312737" cy="360362"/>
            <a:chOff x="1279078" y="2493114"/>
            <a:chExt cx="1248000" cy="1439196"/>
          </a:xfrm>
        </p:grpSpPr>
        <p:grpSp>
          <p:nvGrpSpPr>
            <p:cNvPr id="9" name="组合 8"/>
            <p:cNvGrpSpPr/>
            <p:nvPr/>
          </p:nvGrpSpPr>
          <p:grpSpPr>
            <a:xfrm rot="14400000">
              <a:off x="1183480" y="2588712"/>
              <a:ext cx="1439196" cy="1248000"/>
              <a:chOff x="1511944" y="2420246"/>
              <a:chExt cx="2627152" cy="2294453"/>
            </a:xfrm>
            <a:effectLst>
              <a:outerShdw blurRad="203200" dist="38100" dir="3780000" sx="103000" sy="103000" algn="t" rotWithShape="0">
                <a:prstClr val="black">
                  <a:alpha val="25000"/>
                </a:prstClr>
              </a:outerShdw>
            </a:effectLst>
          </p:grpSpPr>
          <p:sp>
            <p:nvSpPr>
              <p:cNvPr id="1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lIns="91419" tIns="45709" rIns="91419" bIns="45709"/>
              <a:lstStyle/>
              <a:p>
                <a:pPr fontAlgn="auto">
                  <a:spcBef>
                    <a:spcPts val="0"/>
                  </a:spcBef>
                  <a:spcAft>
                    <a:spcPts val="0"/>
                  </a:spcAft>
                  <a:buFont typeface="Arial" panose="020B0604020202020204" pitchFamily="34" charset="0"/>
                  <a:buNone/>
                  <a:defRPr/>
                </a:pPr>
                <a:endParaRPr lang="zh-CN" altLang="en-US" kern="0" noProof="1">
                  <a:solidFill>
                    <a:prstClr val="black"/>
                  </a:solidFill>
                  <a:latin typeface="Calibri" panose="020F0502020204030204"/>
                </a:endParaRPr>
              </a:p>
            </p:txBody>
          </p:sp>
          <p:sp>
            <p:nvSpPr>
              <p:cNvPr id="1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lIns="91419" tIns="45709" rIns="91419" bIns="45709"/>
              <a:lstStyle/>
              <a:p>
                <a:pPr fontAlgn="auto">
                  <a:spcBef>
                    <a:spcPts val="0"/>
                  </a:spcBef>
                  <a:spcAft>
                    <a:spcPts val="0"/>
                  </a:spcAft>
                  <a:buFont typeface="Arial" panose="020B0604020202020204" pitchFamily="34" charset="0"/>
                  <a:buNone/>
                  <a:defRPr/>
                </a:pPr>
                <a:endParaRPr lang="zh-CN" altLang="en-US" kern="0" noProof="1">
                  <a:solidFill>
                    <a:prstClr val="black"/>
                  </a:solidFill>
                  <a:latin typeface="Calibri" panose="020F0502020204030204"/>
                </a:endParaRPr>
              </a:p>
            </p:txBody>
          </p:sp>
        </p:grpSp>
        <p:sp>
          <p:nvSpPr>
            <p:cNvPr id="10" name="Freeform 5"/>
            <p:cNvSpPr/>
            <p:nvPr/>
          </p:nvSpPr>
          <p:spPr bwMode="auto">
            <a:xfrm>
              <a:off x="1367930" y="2725406"/>
              <a:ext cx="1080573" cy="9746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50"/>
            </a:solidFill>
            <a:ln w="9525" cap="flat">
              <a:noFill/>
              <a:prstDash val="solid"/>
              <a:miter lim="800000"/>
            </a:ln>
            <a:effectLst>
              <a:innerShdw blurRad="63500" dist="50800" dir="13500000">
                <a:prstClr val="black">
                  <a:alpha val="50000"/>
                </a:prstClr>
              </a:innerShdw>
            </a:effectLst>
          </p:spPr>
          <p:txBody>
            <a:bodyPr lIns="91419" tIns="45709" rIns="91419" bIns="45709"/>
            <a:lstStyle/>
            <a:p>
              <a:pPr fontAlgn="auto">
                <a:spcBef>
                  <a:spcPts val="0"/>
                </a:spcBef>
                <a:spcAft>
                  <a:spcPts val="0"/>
                </a:spcAft>
                <a:buFont typeface="Arial" panose="020B0604020202020204" pitchFamily="34" charset="0"/>
                <a:buNone/>
                <a:defRPr/>
              </a:pPr>
              <a:endParaRPr lang="zh-CN" altLang="en-US" kern="0" noProof="1">
                <a:solidFill>
                  <a:prstClr val="black"/>
                </a:solidFill>
                <a:latin typeface="Calibri" panose="020F0502020204030204"/>
                <a:ea typeface="微软雅黑" panose="020B0503020204020204" pitchFamily="34" charset="-122"/>
              </a:endParaRPr>
            </a:p>
          </p:txBody>
        </p:sp>
      </p:grpSp>
      <p:sp>
        <p:nvSpPr>
          <p:cNvPr id="13" name="直接连接符 4"/>
          <p:cNvSpPr>
            <a:spLocks noChangeShapeType="1"/>
          </p:cNvSpPr>
          <p:nvPr/>
        </p:nvSpPr>
        <p:spPr bwMode="auto">
          <a:xfrm>
            <a:off x="3140749" y="3839099"/>
            <a:ext cx="3370263" cy="0"/>
          </a:xfrm>
          <a:prstGeom prst="line">
            <a:avLst/>
          </a:prstGeom>
          <a:noFill/>
          <a:ln w="19050">
            <a:solidFill>
              <a:srgbClr val="00B050"/>
            </a:solidFill>
            <a:bevel/>
          </a:ln>
        </p:spPr>
        <p:txBody>
          <a:bodyPr/>
          <a:lstStyle/>
          <a:p>
            <a:endParaRPr lang="zh-CN" altLang="en-US"/>
          </a:p>
        </p:txBody>
      </p:sp>
      <p:sp>
        <p:nvSpPr>
          <p:cNvPr id="14" name="TextBox 12"/>
          <p:cNvSpPr txBox="1">
            <a:spLocks noChangeArrowheads="1"/>
          </p:cNvSpPr>
          <p:nvPr/>
        </p:nvSpPr>
        <p:spPr bwMode="auto">
          <a:xfrm>
            <a:off x="4072850" y="2438122"/>
            <a:ext cx="1506060" cy="369332"/>
          </a:xfrm>
          <a:prstGeom prst="rect">
            <a:avLst/>
          </a:prstGeom>
          <a:noFill/>
          <a:ln w="9525">
            <a:noFill/>
            <a:miter lim="800000"/>
          </a:ln>
        </p:spPr>
        <p:txBody>
          <a:bodyPr wrap="square" lIns="0" tIns="0" rIns="0" bIns="0">
            <a:spAutoFit/>
          </a:bodyPr>
          <a:lstStyle/>
          <a:p>
            <a:pPr algn="ctr"/>
            <a:r>
              <a:rPr lang="en-US" altLang="zh-CN" sz="2400" b="1" dirty="0">
                <a:solidFill>
                  <a:srgbClr val="000000"/>
                </a:solidFill>
                <a:latin typeface="微软雅黑" panose="020B0503020204020204" pitchFamily="34" charset="-122"/>
                <a:ea typeface="微软雅黑" panose="020B0503020204020204" pitchFamily="34" charset="-122"/>
              </a:rPr>
              <a:t>PART </a:t>
            </a:r>
            <a:r>
              <a:rPr lang="en-US" altLang="zh-CN" sz="2400" b="1" dirty="0" smtClean="0">
                <a:solidFill>
                  <a:srgbClr val="000000"/>
                </a:solidFill>
                <a:latin typeface="微软雅黑" panose="020B0503020204020204" pitchFamily="34" charset="-122"/>
                <a:ea typeface="微软雅黑" panose="020B0503020204020204" pitchFamily="34" charset="-122"/>
              </a:rPr>
              <a:t>02</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0920273"/>
      </p:ext>
    </p:extLst>
  </p:cSld>
  <p:clrMapOvr>
    <a:masterClrMapping/>
  </p:clrMapOvr>
  <p:transition spd="slow" advClick="0" advTm="8000">
    <p:randomBar dir="vert"/>
  </p:transition>
  <p:timing>
    <p:tnLst>
      <p:par>
        <p:cTn id="1" dur="indefinite" restart="never" nodeType="tmRoot"/>
      </p:par>
    </p:tnLst>
  </p:timing>
</p:sld>
</file>

<file path=ppt/theme/theme1.xml><?xml version="1.0" encoding="utf-8"?>
<a:theme xmlns:a="http://schemas.openxmlformats.org/drawingml/2006/main" name="10_自定义设计方案">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4_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262TGp_global_dark_v2">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262TGp_global_dark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0" fontAlgn="base" latinLnBrk="0" hangingPunct="0">
          <a:lnSpc>
            <a:spcPct val="90000"/>
          </a:lnSpc>
          <a:spcBef>
            <a:spcPct val="20000"/>
          </a:spcBef>
          <a:spcAft>
            <a:spcPct val="0"/>
          </a:spcAft>
          <a:buClrTx/>
          <a:buSzTx/>
          <a:buFont typeface="Arial" panose="020B0604020202020204" pitchFamily="34" charset="0"/>
          <a:buChar char="•"/>
          <a:defRPr kumimoji="0" lang="en-US" sz="2400" b="0" i="0" u="none" strike="noStrike" cap="none" normalizeH="0" baseline="0" smtClean="0">
            <a:ln>
              <a:noFill/>
            </a:ln>
            <a:solidFill>
              <a:schemeClr val="tx1"/>
            </a:solidFill>
            <a:effectLst/>
            <a:latin typeface="Arial" panose="020B0604020202020204" pitchFamily="34" charset="0"/>
            <a:ea typeface="仿宋_GB2312" pitchFamily="49" charset="-122"/>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0" fontAlgn="base" latinLnBrk="0" hangingPunct="0">
          <a:lnSpc>
            <a:spcPct val="90000"/>
          </a:lnSpc>
          <a:spcBef>
            <a:spcPct val="20000"/>
          </a:spcBef>
          <a:spcAft>
            <a:spcPct val="0"/>
          </a:spcAft>
          <a:buClrTx/>
          <a:buSzTx/>
          <a:buFont typeface="Arial" panose="020B0604020202020204" pitchFamily="34" charset="0"/>
          <a:buChar char="•"/>
          <a:defRPr kumimoji="0" lang="en-US" sz="2400" b="0" i="0" u="none" strike="noStrike" cap="none" normalizeH="0" baseline="0" smtClean="0">
            <a:ln>
              <a:noFill/>
            </a:ln>
            <a:solidFill>
              <a:schemeClr val="tx1"/>
            </a:solidFill>
            <a:effectLst/>
            <a:latin typeface="Arial" panose="020B0604020202020204" pitchFamily="34" charset="0"/>
            <a:ea typeface="仿宋_GB2312" pitchFamily="49" charset="-122"/>
          </a:defRPr>
        </a:defPPr>
      </a:lstStyle>
    </a:lnDef>
  </a:objectDefaults>
  <a:extraClrSchemeLst>
    <a:extraClrScheme>
      <a:clrScheme name="1_262TGp_global_dark_v2 1">
        <a:dk1>
          <a:srgbClr val="080808"/>
        </a:dk1>
        <a:lt1>
          <a:srgbClr val="FFFFFF"/>
        </a:lt1>
        <a:dk2>
          <a:srgbClr val="5B8BA5"/>
        </a:dk2>
        <a:lt2>
          <a:srgbClr val="FFFF99"/>
        </a:lt2>
        <a:accent1>
          <a:srgbClr val="977CEE"/>
        </a:accent1>
        <a:accent2>
          <a:srgbClr val="36B297"/>
        </a:accent2>
        <a:accent3>
          <a:srgbClr val="B5C4CF"/>
        </a:accent3>
        <a:accent4>
          <a:srgbClr val="DADADA"/>
        </a:accent4>
        <a:accent5>
          <a:srgbClr val="C9BFF5"/>
        </a:accent5>
        <a:accent6>
          <a:srgbClr val="30A188"/>
        </a:accent6>
        <a:hlink>
          <a:srgbClr val="FF9900"/>
        </a:hlink>
        <a:folHlink>
          <a:srgbClr val="91B325"/>
        </a:folHlink>
      </a:clrScheme>
      <a:clrMap bg1="dk2" tx1="lt1" bg2="dk1" tx2="lt2" accent1="accent1" accent2="accent2" accent3="accent3" accent4="accent4" accent5="accent5" accent6="accent6" hlink="hlink" folHlink="folHlink"/>
    </a:extraClrScheme>
    <a:extraClrScheme>
      <a:clrScheme name="1_262TGp_global_dark_v2 2">
        <a:dk1>
          <a:srgbClr val="001E1D"/>
        </a:dk1>
        <a:lt1>
          <a:srgbClr val="FFFFFF"/>
        </a:lt1>
        <a:dk2>
          <a:srgbClr val="006699"/>
        </a:dk2>
        <a:lt2>
          <a:srgbClr val="CCFFFF"/>
        </a:lt2>
        <a:accent1>
          <a:srgbClr val="969696"/>
        </a:accent1>
        <a:accent2>
          <a:srgbClr val="57B75E"/>
        </a:accent2>
        <a:accent3>
          <a:srgbClr val="AAB8CA"/>
        </a:accent3>
        <a:accent4>
          <a:srgbClr val="DADADA"/>
        </a:accent4>
        <a:accent5>
          <a:srgbClr val="C9C9C9"/>
        </a:accent5>
        <a:accent6>
          <a:srgbClr val="4EA654"/>
        </a:accent6>
        <a:hlink>
          <a:srgbClr val="3867DE"/>
        </a:hlink>
        <a:folHlink>
          <a:srgbClr val="66A1E2"/>
        </a:folHlink>
      </a:clrScheme>
      <a:clrMap bg1="dk2" tx1="lt1" bg2="dk1" tx2="lt2" accent1="accent1" accent2="accent2" accent3="accent3" accent4="accent4" accent5="accent5" accent6="accent6" hlink="hlink" folHlink="folHlink"/>
    </a:extraClrScheme>
    <a:extraClrScheme>
      <a:clrScheme name="1_262TGp_global_dark_v2 3">
        <a:dk1>
          <a:srgbClr val="000000"/>
        </a:dk1>
        <a:lt1>
          <a:srgbClr val="FFFFFF"/>
        </a:lt1>
        <a:dk2>
          <a:srgbClr val="1D2B69"/>
        </a:dk2>
        <a:lt2>
          <a:srgbClr val="FFFFCC"/>
        </a:lt2>
        <a:accent1>
          <a:srgbClr val="55C96E"/>
        </a:accent1>
        <a:accent2>
          <a:srgbClr val="2E88EC"/>
        </a:accent2>
        <a:accent3>
          <a:srgbClr val="ABACB9"/>
        </a:accent3>
        <a:accent4>
          <a:srgbClr val="DADADA"/>
        </a:accent4>
        <a:accent5>
          <a:srgbClr val="B4E1BA"/>
        </a:accent5>
        <a:accent6>
          <a:srgbClr val="297BD6"/>
        </a:accent6>
        <a:hlink>
          <a:srgbClr val="009999"/>
        </a:hlink>
        <a:folHlink>
          <a:srgbClr val="CC3300"/>
        </a:folHlink>
      </a:clrScheme>
      <a:clrMap bg1="dk2" tx1="lt1" bg2="dk1" tx2="lt2" accent1="accent1" accent2="accent2" accent3="accent3" accent4="accent4" accent5="accent5" accent6="accent6" hlink="hlink" folHlink="folHlink"/>
    </a:extraClrScheme>
    <a:extraClrScheme>
      <a:clrScheme name="1_262TGp_global_dark_v2 4">
        <a:dk1>
          <a:srgbClr val="003300"/>
        </a:dk1>
        <a:lt1>
          <a:srgbClr val="1D2B69"/>
        </a:lt1>
        <a:dk2>
          <a:srgbClr val="000066"/>
        </a:dk2>
        <a:lt2>
          <a:srgbClr val="000000"/>
        </a:lt2>
        <a:accent1>
          <a:srgbClr val="55C96E"/>
        </a:accent1>
        <a:accent2>
          <a:srgbClr val="2E88EC"/>
        </a:accent2>
        <a:accent3>
          <a:srgbClr val="ABACB9"/>
        </a:accent3>
        <a:accent4>
          <a:srgbClr val="002A00"/>
        </a:accent4>
        <a:accent5>
          <a:srgbClr val="B4E1BA"/>
        </a:accent5>
        <a:accent6>
          <a:srgbClr val="297BD6"/>
        </a:accent6>
        <a:hlink>
          <a:srgbClr val="009999"/>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2209</TotalTime>
  <Words>3120</Words>
  <Application>Microsoft Office PowerPoint</Application>
  <PresentationFormat>全屏显示(4:3)</PresentationFormat>
  <Paragraphs>101</Paragraphs>
  <Slides>35</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35</vt:i4>
      </vt:variant>
    </vt:vector>
  </HeadingPairs>
  <TitlesOfParts>
    <vt:vector size="48" baseType="lpstr">
      <vt:lpstr>黑体</vt:lpstr>
      <vt:lpstr>华文行楷</vt:lpstr>
      <vt:lpstr>楷体_GB2312</vt:lpstr>
      <vt:lpstr>宋体</vt:lpstr>
      <vt:lpstr>微软雅黑</vt:lpstr>
      <vt:lpstr>Arial</vt:lpstr>
      <vt:lpstr>Calibri</vt:lpstr>
      <vt:lpstr>Times New Roman</vt:lpstr>
      <vt:lpstr>Verdana</vt:lpstr>
      <vt:lpstr>10_自定义设计方案</vt:lpstr>
      <vt:lpstr>7_自定义设计方案</vt:lpstr>
      <vt:lpstr>8_自定义设计方案</vt:lpstr>
      <vt:lpstr>2_262TGp_global_dark_v2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冯维</cp:lastModifiedBy>
  <cp:revision>813</cp:revision>
  <dcterms:created xsi:type="dcterms:W3CDTF">2015-04-21T01:02:00Z</dcterms:created>
  <dcterms:modified xsi:type="dcterms:W3CDTF">2019-08-16T03:21:39Z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